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25"/>
  </p:notesMasterIdLst>
  <p:sldIdLst>
    <p:sldId id="260" r:id="rId2"/>
    <p:sldId id="297" r:id="rId3"/>
    <p:sldId id="261" r:id="rId4"/>
    <p:sldId id="290" r:id="rId5"/>
    <p:sldId id="270" r:id="rId6"/>
    <p:sldId id="291" r:id="rId7"/>
    <p:sldId id="286" r:id="rId8"/>
    <p:sldId id="275" r:id="rId9"/>
    <p:sldId id="287" r:id="rId10"/>
    <p:sldId id="298" r:id="rId11"/>
    <p:sldId id="289" r:id="rId12"/>
    <p:sldId id="284" r:id="rId13"/>
    <p:sldId id="294" r:id="rId14"/>
    <p:sldId id="295" r:id="rId15"/>
    <p:sldId id="262" r:id="rId16"/>
    <p:sldId id="269" r:id="rId17"/>
    <p:sldId id="296" r:id="rId18"/>
    <p:sldId id="282" r:id="rId19"/>
    <p:sldId id="279" r:id="rId20"/>
    <p:sldId id="280" r:id="rId21"/>
    <p:sldId id="281" r:id="rId22"/>
    <p:sldId id="274" r:id="rId23"/>
    <p:sldId id="292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에스코어 드림 4 Regular" panose="020B0503030302020204" pitchFamily="34" charset="-127"/>
      <p:regular r:id="rId34"/>
    </p:embeddedFont>
    <p:embeddedFont>
      <p:font typeface="에스코어 드림 5 Medium" panose="020B0503030302020204" pitchFamily="34" charset="-127"/>
      <p:regular r:id="rId35"/>
    </p:embeddedFont>
    <p:embeddedFont>
      <p:font typeface="에스코어 드림 6 Bold" panose="020B0703030302020204" pitchFamily="34" charset="-127"/>
      <p:bold r:id="rId36"/>
    </p:embeddedFont>
    <p:embeddedFont>
      <p:font typeface="에스코어 드림 8 Heavy" panose="020B0903030302020204" pitchFamily="34" charset="-127"/>
      <p:bold r:id="rId37"/>
    </p:embeddedFont>
    <p:embeddedFont>
      <p:font typeface="엘리스 디지털배움체" panose="020B0600000101010101" pitchFamily="50" charset="-127"/>
      <p:regular r:id="rId38"/>
      <p:bold r:id="rId39"/>
    </p:embeddedFont>
    <p:embeddedFont>
      <p:font typeface="이사만루체 Light" panose="00000300000000000000" pitchFamily="2" charset="-127"/>
      <p:regular r:id="rId40"/>
    </p:embeddedFont>
    <p:embeddedFont>
      <p:font typeface="이사만루체 Medium" panose="00000600000000000000" pitchFamily="2" charset="-127"/>
      <p:regular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YOUNGKIM" initials="MY" lastIdx="1" clrIdx="0">
    <p:extLst>
      <p:ext uri="{19B8F6BF-5375-455C-9EA6-DF929625EA0E}">
        <p15:presenceInfo xmlns:p15="http://schemas.microsoft.com/office/powerpoint/2012/main" userId="MINYOUNGK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386964"/>
    <a:srgbClr val="203864"/>
    <a:srgbClr val="DAE3F3"/>
    <a:srgbClr val="8FAADC"/>
    <a:srgbClr val="44546A"/>
    <a:srgbClr val="5C98BA"/>
    <a:srgbClr val="B4C7E7"/>
    <a:srgbClr val="8FC1EE"/>
    <a:srgbClr val="A1B8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43" autoAdjust="0"/>
    <p:restoredTop sz="94660"/>
  </p:normalViewPr>
  <p:slideViewPr>
    <p:cSldViewPr snapToGrid="0">
      <p:cViewPr varScale="1">
        <p:scale>
          <a:sx n="81" d="100"/>
          <a:sy n="81" d="100"/>
        </p:scale>
        <p:origin x="5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저축은행 정기예금 평균금리 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저축은행 정기예금 평균금리 추이</c:v>
                </c:pt>
              </c:strCache>
            </c:strRef>
          </c:tx>
          <c:spPr>
            <a:ln w="28575" cap="sq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4574022632437834E-2"/>
                  <c:y val="-4.13711459347531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F9D-4A95-AF17-90C62C276F60}"/>
                </c:ext>
              </c:extLst>
            </c:dLbl>
            <c:dLbl>
              <c:idx val="1"/>
              <c:layout>
                <c:manualLayout>
                  <c:x val="-3.1281258572205616E-2"/>
                  <c:y val="-4.62383395741359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F9D-4A95-AF17-90C62C276F60}"/>
                </c:ext>
              </c:extLst>
            </c:dLbl>
            <c:dLbl>
              <c:idx val="2"/>
              <c:layout>
                <c:manualLayout>
                  <c:x val="-3.2927640602321735E-2"/>
                  <c:y val="-3.65039522953704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F9D-4A95-AF17-90C62C276F60}"/>
                </c:ext>
              </c:extLst>
            </c:dLbl>
            <c:dLbl>
              <c:idx val="3"/>
              <c:layout>
                <c:manualLayout>
                  <c:x val="-3.128125857220565E-2"/>
                  <c:y val="-4.13711459347532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F9D-4A95-AF17-90C62C276F60}"/>
                </c:ext>
              </c:extLst>
            </c:dLbl>
            <c:dLbl>
              <c:idx val="4"/>
              <c:layout>
                <c:manualLayout>
                  <c:x val="-2.9634876542089562E-2"/>
                  <c:y val="-3.65039522953705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9F9D-4A95-AF17-90C62C276F60}"/>
                </c:ext>
              </c:extLst>
            </c:dLbl>
            <c:dLbl>
              <c:idx val="5"/>
              <c:layout>
                <c:manualLayout>
                  <c:x val="-3.7866786692669997E-2"/>
                  <c:y val="-4.38047427544445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F9D-4A95-AF17-90C62C276F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2019년 01월 01일</c:v>
                </c:pt>
                <c:pt idx="1">
                  <c:v>3월 16일</c:v>
                </c:pt>
                <c:pt idx="2">
                  <c:v>7월 1일</c:v>
                </c:pt>
                <c:pt idx="3">
                  <c:v>11월 1일</c:v>
                </c:pt>
                <c:pt idx="4">
                  <c:v>2020년 01월 01일</c:v>
                </c:pt>
                <c:pt idx="5">
                  <c:v>3월 16일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2.73</c:v>
                </c:pt>
                <c:pt idx="1">
                  <c:v>2.46</c:v>
                </c:pt>
                <c:pt idx="2">
                  <c:v>2.54</c:v>
                </c:pt>
                <c:pt idx="3">
                  <c:v>2.34</c:v>
                </c:pt>
                <c:pt idx="4">
                  <c:v>2.14</c:v>
                </c:pt>
                <c:pt idx="5">
                  <c:v>1.95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32-44F3-8626-BDB0C33B0A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3377759"/>
        <c:axId val="703369023"/>
      </c:lineChart>
      <c:catAx>
        <c:axId val="703377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03369023"/>
        <c:crosses val="autoZero"/>
        <c:auto val="1"/>
        <c:lblAlgn val="ctr"/>
        <c:lblOffset val="100"/>
        <c:noMultiLvlLbl val="0"/>
      </c:catAx>
      <c:valAx>
        <c:axId val="703369023"/>
        <c:scaling>
          <c:orientation val="minMax"/>
          <c:min val="1.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03377759"/>
        <c:crosses val="autoZero"/>
        <c:crossBetween val="between"/>
        <c:majorUnit val="0.30000000000000004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700EA-21D9-4CB5-AF78-376F17D2A199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306C1-8F2B-407E-BF41-968A76BD6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28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3C71-20DA-4455-9D4E-F29504512C44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468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C5965-19BD-4889-82EE-60041F96DE00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58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DE202-5440-44FF-A059-BCCAA08DB4D6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43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C6B5-5494-4347-8BD4-4AA2FD391CA8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86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E97C-21E4-4900-87DB-53F734BA0C1E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330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EAC1-653D-4703-B24A-81C342E329DF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137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2932-B607-4E55-8430-C6DE0D417611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513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DC17F-958C-4C58-ABAB-84FB24ECA2B4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0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EC82A-47FD-4679-AC0D-FCF34F9B77B8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91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953B-8666-4484-BEA0-C5F6965EAA18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221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277-19AC-4681-82A7-424EDFEDA199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11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0BD3-D7BF-4536-B7F6-D7E97AFE3420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925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D6CA6A3-2D2D-44D2-AEF6-5DD60A330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445"/>
            <a:ext cx="4267796" cy="15242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6E0EC1-8339-45B2-9D6F-01BD53252DDA}"/>
              </a:ext>
            </a:extLst>
          </p:cNvPr>
          <p:cNvSpPr/>
          <p:nvPr/>
        </p:nvSpPr>
        <p:spPr>
          <a:xfrm rot="1875428">
            <a:off x="3971033" y="-2584611"/>
            <a:ext cx="9614778" cy="51692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FA70B2-51F3-4936-A575-348433F1DC67}"/>
              </a:ext>
            </a:extLst>
          </p:cNvPr>
          <p:cNvSpPr/>
          <p:nvPr/>
        </p:nvSpPr>
        <p:spPr>
          <a:xfrm rot="21020700">
            <a:off x="-135848" y="3639192"/>
            <a:ext cx="13280817" cy="516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C3C99-F0B8-418E-9F91-6CE7460E615C}"/>
              </a:ext>
            </a:extLst>
          </p:cNvPr>
          <p:cNvSpPr txBox="1"/>
          <p:nvPr/>
        </p:nvSpPr>
        <p:spPr>
          <a:xfrm>
            <a:off x="163877" y="2805273"/>
            <a:ext cx="6715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spc="-15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Artificial  intelligence  Trade  Model</a:t>
            </a:r>
            <a:endParaRPr lang="ko-KR" altLang="en-US" sz="2000" i="1" spc="-1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5E8B9-F597-4DD7-A2D4-59384EDCE295}"/>
              </a:ext>
            </a:extLst>
          </p:cNvPr>
          <p:cNvSpPr txBox="1"/>
          <p:nvPr/>
        </p:nvSpPr>
        <p:spPr>
          <a:xfrm>
            <a:off x="8463424" y="0"/>
            <a:ext cx="5020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0" i="0" dirty="0">
                <a:solidFill>
                  <a:srgbClr val="333333"/>
                </a:solidFill>
                <a:effectLst/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자연어 처리 기반 투자분석 및 예측시스템</a:t>
            </a:r>
          </a:p>
        </p:txBody>
      </p:sp>
    </p:spTree>
    <p:extLst>
      <p:ext uri="{BB962C8B-B14F-4D97-AF65-F5344CB8AC3E}">
        <p14:creationId xmlns:p14="http://schemas.microsoft.com/office/powerpoint/2010/main" val="3456095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80740DA-A116-43A2-AC0A-1C41D81F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090" y="1208170"/>
            <a:ext cx="8667003" cy="4395903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D04547E2-A311-4694-9829-69CFFD93B3F0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773711" y="569878"/>
            <a:ext cx="596004" cy="123131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FF013-F7AB-4F5D-B8CA-0E01E37B3EA1}"/>
              </a:ext>
            </a:extLst>
          </p:cNvPr>
          <p:cNvSpPr txBox="1"/>
          <p:nvPr/>
        </p:nvSpPr>
        <p:spPr>
          <a:xfrm>
            <a:off x="9979418" y="240009"/>
            <a:ext cx="30929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dirty="0">
                <a:solidFill>
                  <a:srgbClr val="333F5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추진 전략 및 방법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0573BC-44DD-478B-B6AB-18A3FDB2EA78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0139BC-6F36-480B-815E-CED817CDADCD}"/>
              </a:ext>
            </a:extLst>
          </p:cNvPr>
          <p:cNvSpPr/>
          <p:nvPr/>
        </p:nvSpPr>
        <p:spPr>
          <a:xfrm>
            <a:off x="838200" y="3101340"/>
            <a:ext cx="2377440" cy="5960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FF62873-CE20-429B-8B2E-E18048F47E6E}"/>
              </a:ext>
            </a:extLst>
          </p:cNvPr>
          <p:cNvSpPr/>
          <p:nvPr/>
        </p:nvSpPr>
        <p:spPr>
          <a:xfrm>
            <a:off x="838200" y="3517708"/>
            <a:ext cx="2377440" cy="9384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B9BB96-31EA-4BDB-B09A-BCF77B23AA57}"/>
              </a:ext>
            </a:extLst>
          </p:cNvPr>
          <p:cNvSpPr txBox="1"/>
          <p:nvPr/>
        </p:nvSpPr>
        <p:spPr>
          <a:xfrm>
            <a:off x="1501140" y="3124858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배터리 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E5324D-0437-40FF-BA74-83682493DD7F}"/>
              </a:ext>
            </a:extLst>
          </p:cNvPr>
          <p:cNvSpPr txBox="1"/>
          <p:nvPr/>
        </p:nvSpPr>
        <p:spPr>
          <a:xfrm>
            <a:off x="1234440" y="3532791"/>
            <a:ext cx="158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삼성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SDI</a:t>
            </a:r>
          </a:p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SK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이노베이션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LG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화학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994FA8-6235-4112-8C38-BFB3140F3CA8}"/>
              </a:ext>
            </a:extLst>
          </p:cNvPr>
          <p:cNvSpPr/>
          <p:nvPr/>
        </p:nvSpPr>
        <p:spPr>
          <a:xfrm>
            <a:off x="868680" y="4823460"/>
            <a:ext cx="2377440" cy="5960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C420A1-C4A6-4D64-A26A-EFCFE95153CB}"/>
              </a:ext>
            </a:extLst>
          </p:cNvPr>
          <p:cNvSpPr/>
          <p:nvPr/>
        </p:nvSpPr>
        <p:spPr>
          <a:xfrm>
            <a:off x="868680" y="5239828"/>
            <a:ext cx="2377440" cy="4301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FEAA3A-7270-4780-977E-F912804CEC02}"/>
              </a:ext>
            </a:extLst>
          </p:cNvPr>
          <p:cNvSpPr txBox="1"/>
          <p:nvPr/>
        </p:nvSpPr>
        <p:spPr>
          <a:xfrm>
            <a:off x="1405890" y="4878038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PCU / ECU</a:t>
            </a:r>
            <a:endParaRPr lang="ko-KR" altLang="en-US" b="1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57A66C0-ADFC-4A85-9741-356A208619BF}"/>
              </a:ext>
            </a:extLst>
          </p:cNvPr>
          <p:cNvSpPr txBox="1"/>
          <p:nvPr/>
        </p:nvSpPr>
        <p:spPr>
          <a:xfrm>
            <a:off x="1264920" y="5254911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현대 모비스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C89F65F-08C4-43AB-BE68-2B4B8F79BB7B}"/>
              </a:ext>
            </a:extLst>
          </p:cNvPr>
          <p:cNvSpPr/>
          <p:nvPr/>
        </p:nvSpPr>
        <p:spPr>
          <a:xfrm>
            <a:off x="868680" y="1763170"/>
            <a:ext cx="2377440" cy="5960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B74854A-9FC7-4CA7-9FCB-A89858F688B5}"/>
              </a:ext>
            </a:extLst>
          </p:cNvPr>
          <p:cNvSpPr/>
          <p:nvPr/>
        </p:nvSpPr>
        <p:spPr>
          <a:xfrm>
            <a:off x="868680" y="2179538"/>
            <a:ext cx="2377440" cy="4301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61076D-DA5A-48F5-8696-74A232FCC4C8}"/>
              </a:ext>
            </a:extLst>
          </p:cNvPr>
          <p:cNvSpPr txBox="1"/>
          <p:nvPr/>
        </p:nvSpPr>
        <p:spPr>
          <a:xfrm>
            <a:off x="1405890" y="1817748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전기차 생산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3D547D-F917-4393-97A8-A5285996E1D6}"/>
              </a:ext>
            </a:extLst>
          </p:cNvPr>
          <p:cNvSpPr txBox="1"/>
          <p:nvPr/>
        </p:nvSpPr>
        <p:spPr>
          <a:xfrm>
            <a:off x="1264920" y="2194621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현대자동차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3BFC373-F612-432C-A85D-F18B0BF72C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32" t="3423" r="9104" b="2887"/>
          <a:stretch/>
        </p:blipFill>
        <p:spPr>
          <a:xfrm>
            <a:off x="1855331" y="12701"/>
            <a:ext cx="8057539" cy="6925151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79C90091-ECB4-4759-8657-3B5858CE4064}"/>
              </a:ext>
            </a:extLst>
          </p:cNvPr>
          <p:cNvSpPr/>
          <p:nvPr/>
        </p:nvSpPr>
        <p:spPr>
          <a:xfrm>
            <a:off x="7043671" y="2397760"/>
            <a:ext cx="738889" cy="213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E01164A-2AB9-42BC-BD3E-88290B3E1D6C}"/>
              </a:ext>
            </a:extLst>
          </p:cNvPr>
          <p:cNvSpPr/>
          <p:nvPr/>
        </p:nvSpPr>
        <p:spPr>
          <a:xfrm>
            <a:off x="8059671" y="3053738"/>
            <a:ext cx="738889" cy="213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4598397-E5AB-4987-8E51-64EAB69DB462}"/>
              </a:ext>
            </a:extLst>
          </p:cNvPr>
          <p:cNvSpPr/>
          <p:nvPr/>
        </p:nvSpPr>
        <p:spPr>
          <a:xfrm>
            <a:off x="6495032" y="4111997"/>
            <a:ext cx="579120" cy="213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60337CF-7340-4B18-8AE6-2FCC350ABF12}"/>
              </a:ext>
            </a:extLst>
          </p:cNvPr>
          <p:cNvSpPr/>
          <p:nvPr/>
        </p:nvSpPr>
        <p:spPr>
          <a:xfrm>
            <a:off x="4706871" y="6639560"/>
            <a:ext cx="840489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732F0F4-89D3-4C22-8DB2-48651D09304F}"/>
              </a:ext>
            </a:extLst>
          </p:cNvPr>
          <p:cNvSpPr/>
          <p:nvPr/>
        </p:nvSpPr>
        <p:spPr>
          <a:xfrm>
            <a:off x="7320667" y="4632960"/>
            <a:ext cx="634614" cy="213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86BD16-4509-4A50-B64C-2ED8EB72C3C7}"/>
              </a:ext>
            </a:extLst>
          </p:cNvPr>
          <p:cNvSpPr txBox="1"/>
          <p:nvPr/>
        </p:nvSpPr>
        <p:spPr>
          <a:xfrm>
            <a:off x="1889760" y="142338"/>
            <a:ext cx="1920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전기차 연관 키워드 관계도 분석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DB3B4E3-4B54-4621-B4FF-8724060F6E77}"/>
              </a:ext>
            </a:extLst>
          </p:cNvPr>
          <p:cNvSpPr/>
          <p:nvPr/>
        </p:nvSpPr>
        <p:spPr>
          <a:xfrm>
            <a:off x="5811521" y="6070600"/>
            <a:ext cx="955040" cy="167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20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91" grpId="0" animBg="1"/>
      <p:bldP spid="92" grpId="0" animBg="1"/>
      <p:bldP spid="93" grpId="0" animBg="1"/>
      <p:bldP spid="94" grpId="0" animBg="1"/>
      <p:bldP spid="45" grpId="0"/>
      <p:bldP spid="9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D04547E2-A311-4694-9829-69CFFD93B3F0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FF013-F7AB-4F5D-B8CA-0E01E37B3EA1}"/>
              </a:ext>
            </a:extLst>
          </p:cNvPr>
          <p:cNvSpPr txBox="1"/>
          <p:nvPr/>
        </p:nvSpPr>
        <p:spPr>
          <a:xfrm>
            <a:off x="9979418" y="240009"/>
            <a:ext cx="30929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dirty="0">
                <a:solidFill>
                  <a:srgbClr val="333F5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개발 프로세스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AC8CA9FC-A706-4314-8129-AB7AC276E87A}"/>
              </a:ext>
            </a:extLst>
          </p:cNvPr>
          <p:cNvGrpSpPr/>
          <p:nvPr/>
        </p:nvGrpSpPr>
        <p:grpSpPr>
          <a:xfrm>
            <a:off x="491326" y="495954"/>
            <a:ext cx="9903360" cy="6014240"/>
            <a:chOff x="0" y="80519"/>
            <a:chExt cx="9903360" cy="601424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7BE16EF-FA78-479D-BAE6-EE7391B1E0DD}"/>
                </a:ext>
              </a:extLst>
            </p:cNvPr>
            <p:cNvGrpSpPr/>
            <p:nvPr/>
          </p:nvGrpSpPr>
          <p:grpSpPr>
            <a:xfrm>
              <a:off x="0" y="80519"/>
              <a:ext cx="6304743" cy="6014240"/>
              <a:chOff x="48572" y="374883"/>
              <a:chExt cx="6485641" cy="601424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AD813DD-FF41-4897-88FB-23EFD7736DE7}"/>
                  </a:ext>
                </a:extLst>
              </p:cNvPr>
              <p:cNvSpPr txBox="1"/>
              <p:nvPr/>
            </p:nvSpPr>
            <p:spPr>
              <a:xfrm>
                <a:off x="48572" y="374883"/>
                <a:ext cx="6485641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엘리스 디지털배움체" panose="020B0600000101010101" pitchFamily="50" charset="-127"/>
                    <a:ea typeface="엘리스 디지털배움체" panose="020B0600000101010101" pitchFamily="50" charset="-127"/>
                  </a:rPr>
                  <a:t>Phase 1: </a:t>
                </a:r>
                <a:r>
                  <a:rPr lang="ko-KR" altLang="en-US" sz="13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엘리스 디지털배움체" panose="020B0600000101010101" pitchFamily="50" charset="-127"/>
                    <a:ea typeface="엘리스 디지털배움체" panose="020B0600000101010101" pitchFamily="50" charset="-127"/>
                  </a:rPr>
                  <a:t>주가 트렌드 반영 감성분류모델로</a:t>
                </a:r>
                <a:r>
                  <a:rPr lang="en-US" altLang="ko-KR" sz="13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엘리스 디지털배움체" panose="020B0600000101010101" pitchFamily="50" charset="-127"/>
                    <a:ea typeface="엘리스 디지털배움체" panose="020B0600000101010101" pitchFamily="50" charset="-127"/>
                  </a:rPr>
                  <a:t> </a:t>
                </a:r>
                <a:r>
                  <a:rPr lang="ko-KR" altLang="en-US" sz="13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엘리스 디지털배움체" panose="020B0600000101010101" pitchFamily="50" charset="-127"/>
                    <a:ea typeface="엘리스 디지털배움체" panose="020B0600000101010101" pitchFamily="50" charset="-127"/>
                  </a:rPr>
                  <a:t>잠재 변수 도출 </a:t>
                </a:r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ACBEE82-BC85-4842-81B1-AFD07AC82D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839" y="1000453"/>
                <a:ext cx="1300909" cy="65045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5123486-071A-4BD1-90B5-1DFDB66555F2}"/>
                  </a:ext>
                </a:extLst>
              </p:cNvPr>
              <p:cNvSpPr txBox="1"/>
              <p:nvPr/>
            </p:nvSpPr>
            <p:spPr>
              <a:xfrm>
                <a:off x="131972" y="746903"/>
                <a:ext cx="19131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2020-2021 </a:t>
                </a:r>
                <a:r>
                  <a:rPr lang="ko-KR" altLang="en-US" sz="1000" b="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일별 뉴스 데이터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D62092C-55BA-4696-8F90-45179407BAE7}"/>
                  </a:ext>
                </a:extLst>
              </p:cNvPr>
              <p:cNvSpPr txBox="1"/>
              <p:nvPr/>
            </p:nvSpPr>
            <p:spPr>
              <a:xfrm>
                <a:off x="2278003" y="754291"/>
                <a:ext cx="20115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2020-2021 </a:t>
                </a:r>
                <a:r>
                  <a:rPr lang="ko-KR" altLang="en-US" sz="1000" b="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일별 주가 데이터 </a:t>
                </a: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0A537BA-E6AC-4D83-98A7-C34B02D53F63}"/>
                  </a:ext>
                </a:extLst>
              </p:cNvPr>
              <p:cNvSpPr/>
              <p:nvPr/>
            </p:nvSpPr>
            <p:spPr>
              <a:xfrm>
                <a:off x="2383578" y="1042209"/>
                <a:ext cx="1213211" cy="5501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Crawling</a:t>
                </a:r>
                <a:endParaRPr lang="ko-KR" altLang="en-US" b="1" dirty="0">
                  <a:solidFill>
                    <a:schemeClr val="tx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BDBD0523-F4CF-4FF2-9C5F-74EC9F74EE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4112" y="1848622"/>
                <a:ext cx="0" cy="234709"/>
              </a:xfrm>
              <a:prstGeom prst="line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C4F3A261-04DA-4DDB-9D96-EFD5EA2C51EE}"/>
                  </a:ext>
                </a:extLst>
              </p:cNvPr>
              <p:cNvSpPr/>
              <p:nvPr/>
            </p:nvSpPr>
            <p:spPr>
              <a:xfrm>
                <a:off x="131974" y="754233"/>
                <a:ext cx="1913166" cy="9527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C7579658-1728-4177-AECE-A142472FB31C}"/>
                  </a:ext>
                </a:extLst>
              </p:cNvPr>
              <p:cNvSpPr/>
              <p:nvPr/>
            </p:nvSpPr>
            <p:spPr>
              <a:xfrm>
                <a:off x="2292408" y="758444"/>
                <a:ext cx="1913167" cy="9485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33B6A88-B622-42DB-BF4A-B5E328608E3B}"/>
                  </a:ext>
                </a:extLst>
              </p:cNvPr>
              <p:cNvSpPr txBox="1"/>
              <p:nvPr/>
            </p:nvSpPr>
            <p:spPr>
              <a:xfrm>
                <a:off x="1006091" y="2125292"/>
                <a:ext cx="1931305" cy="8417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100" b="1" dirty="0" err="1">
                    <a:solidFill>
                      <a:srgbClr val="203864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전처리</a:t>
                </a:r>
                <a:endParaRPr lang="en-US" altLang="ko-KR" sz="1100" dirty="0">
                  <a:solidFill>
                    <a:srgbClr val="203864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171450" indent="-17145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중요 키워드 추출</a:t>
                </a:r>
                <a:endParaRPr lang="en-US" altLang="ko-KR" sz="1000" dirty="0"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171450" indent="-17145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일별 주가 데이터 </a:t>
                </a:r>
                <a:r>
                  <a:rPr lang="ko-KR" altLang="en-US" sz="1000" dirty="0" err="1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전처리</a:t>
                </a:r>
                <a:endParaRPr lang="en-US" altLang="ko-KR" sz="1000" dirty="0"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    (</a:t>
                </a:r>
                <a:r>
                  <a:rPr lang="ko-KR" altLang="en-US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전기차와 관련된 </a:t>
                </a:r>
                <a:r>
                  <a:rPr lang="en-US" altLang="ko-KR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5</a:t>
                </a:r>
                <a:r>
                  <a:rPr lang="ko-KR" altLang="en-US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가지 종목</a:t>
                </a:r>
                <a:r>
                  <a:rPr lang="en-US" altLang="ko-KR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)</a:t>
                </a: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2B62B95E-14DA-4276-9AEB-4D139BB0B3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3035" y="4141908"/>
                <a:ext cx="0" cy="224181"/>
              </a:xfrm>
              <a:prstGeom prst="line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8EE624E-DB78-420D-B992-96400DD3C2B3}"/>
                  </a:ext>
                </a:extLst>
              </p:cNvPr>
              <p:cNvSpPr txBox="1"/>
              <p:nvPr/>
            </p:nvSpPr>
            <p:spPr>
              <a:xfrm>
                <a:off x="941697" y="3240892"/>
                <a:ext cx="2078923" cy="901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100" b="1" dirty="0">
                    <a:solidFill>
                      <a:srgbClr val="203864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Filtering</a:t>
                </a:r>
                <a:r>
                  <a:rPr lang="ko-KR" altLang="en-US" sz="1100" b="1" dirty="0">
                    <a:solidFill>
                      <a:srgbClr val="203864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 </a:t>
                </a:r>
                <a:r>
                  <a:rPr lang="en-US" altLang="ko-KR" sz="1100" b="1" dirty="0">
                    <a:solidFill>
                      <a:srgbClr val="203864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1: </a:t>
                </a:r>
                <a:r>
                  <a:rPr lang="ko-KR" altLang="en-US" sz="1100" b="1" dirty="0">
                    <a:solidFill>
                      <a:srgbClr val="203864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상관관계 분석</a:t>
                </a:r>
                <a:endParaRPr lang="en-US" altLang="ko-KR" sz="1100" dirty="0">
                  <a:solidFill>
                    <a:srgbClr val="203864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SPSS</a:t>
                </a:r>
                <a:endParaRPr lang="en-US" altLang="ko-KR" sz="1000" b="1" dirty="0"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주가와 상관관계를 갖고 있는</a:t>
                </a:r>
                <a:r>
                  <a:rPr lang="en-US" altLang="ko-KR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ko-KR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   </a:t>
                </a:r>
                <a:r>
                  <a:rPr lang="ko-KR" altLang="en-US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텍스트 키워드 변수만 추출</a:t>
                </a:r>
              </a:p>
            </p:txBody>
          </p: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F95A85E9-CFAD-4CAC-AA21-B1280DA14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8816" y="2967061"/>
                <a:ext cx="0" cy="224357"/>
              </a:xfrm>
              <a:prstGeom prst="line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063E1D72-DDFF-4B99-AFB4-266ACFEAC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32393" y="1357677"/>
                <a:ext cx="38341" cy="434765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1" name="원통형 100">
                <a:extLst>
                  <a:ext uri="{FF2B5EF4-FFF2-40B4-BE49-F238E27FC236}">
                    <a16:creationId xmlns:a16="http://schemas.microsoft.com/office/drawing/2014/main" id="{F04ABB0F-E552-48E9-9F1F-9482D403F873}"/>
                  </a:ext>
                </a:extLst>
              </p:cNvPr>
              <p:cNvSpPr/>
              <p:nvPr/>
            </p:nvSpPr>
            <p:spPr>
              <a:xfrm>
                <a:off x="1083660" y="4419724"/>
                <a:ext cx="1677186" cy="759925"/>
              </a:xfrm>
              <a:prstGeom prst="ca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rgbClr val="203864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주가와 상관성 있는</a:t>
                </a:r>
                <a:endParaRPr lang="en-US" altLang="ko-KR" sz="1000" b="1" dirty="0">
                  <a:solidFill>
                    <a:srgbClr val="203864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algn="ctr"/>
                <a:r>
                  <a:rPr lang="ko-KR" altLang="en-US" sz="1000" b="1" dirty="0">
                    <a:solidFill>
                      <a:srgbClr val="203864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키워드 데이터셋 구축</a:t>
                </a: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FE6D76D6-9838-4659-BA1E-A1BEE2EDDC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5449" y="5841661"/>
                <a:ext cx="377292" cy="0"/>
              </a:xfrm>
              <a:prstGeom prst="line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사각형: 둥근 대각선 방향 모서리 103">
                <a:extLst>
                  <a:ext uri="{FF2B5EF4-FFF2-40B4-BE49-F238E27FC236}">
                    <a16:creationId xmlns:a16="http://schemas.microsoft.com/office/drawing/2014/main" id="{6AD2B5B8-8300-4665-8E50-F11A10391EDD}"/>
                  </a:ext>
                </a:extLst>
              </p:cNvPr>
              <p:cNvSpPr/>
              <p:nvPr/>
            </p:nvSpPr>
            <p:spPr>
              <a:xfrm>
                <a:off x="3596788" y="5267436"/>
                <a:ext cx="1438061" cy="875800"/>
              </a:xfrm>
              <a:prstGeom prst="round2Diag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rgbClr val="203864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주가 상승</a:t>
                </a:r>
                <a:r>
                  <a:rPr lang="en-US" altLang="ko-KR" sz="1000" b="1" dirty="0">
                    <a:solidFill>
                      <a:srgbClr val="203864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, </a:t>
                </a:r>
                <a:r>
                  <a:rPr lang="ko-KR" altLang="en-US" sz="1000" b="1" dirty="0">
                    <a:solidFill>
                      <a:srgbClr val="203864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하락 </a:t>
                </a:r>
                <a:endParaRPr lang="en-US" altLang="ko-KR" sz="1000" b="1" dirty="0">
                  <a:solidFill>
                    <a:srgbClr val="203864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algn="ctr"/>
                <a:r>
                  <a:rPr lang="ko-KR" altLang="en-US" sz="1000" b="1" dirty="0">
                    <a:solidFill>
                      <a:srgbClr val="203864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분류 모델 구축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8F7E61D-3EFA-4134-A27E-BE5096EBA1CC}"/>
                  </a:ext>
                </a:extLst>
              </p:cNvPr>
              <p:cNvSpPr txBox="1"/>
              <p:nvPr/>
            </p:nvSpPr>
            <p:spPr>
              <a:xfrm>
                <a:off x="3502742" y="6142902"/>
                <a:ext cx="158996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Bi-LSTM Attention</a:t>
                </a:r>
                <a:endParaRPr lang="ko-KR" altLang="en-US" sz="1000" dirty="0"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05BE412E-CD5C-4AC3-B411-D3E2B34312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0735" y="1357677"/>
                <a:ext cx="471340" cy="0"/>
              </a:xfrm>
              <a:prstGeom prst="line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4623ACD-413A-4DB0-AAC1-7EC9F54AF5E3}"/>
                </a:ext>
              </a:extLst>
            </p:cNvPr>
            <p:cNvCxnSpPr>
              <a:cxnSpLocks/>
            </p:cNvCxnSpPr>
            <p:nvPr/>
          </p:nvCxnSpPr>
          <p:spPr>
            <a:xfrm>
              <a:off x="1821420" y="4868157"/>
              <a:ext cx="0" cy="215258"/>
            </a:xfrm>
            <a:prstGeom prst="line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C5C5BA-FA6E-4F94-9339-9F55AD8EC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3360" y="1671612"/>
              <a:ext cx="0" cy="69137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9AA3721-8FE7-4252-A832-C6C9DBE80444}"/>
                </a:ext>
              </a:extLst>
            </p:cNvPr>
            <p:cNvCxnSpPr>
              <a:cxnSpLocks/>
            </p:cNvCxnSpPr>
            <p:nvPr/>
          </p:nvCxnSpPr>
          <p:spPr>
            <a:xfrm>
              <a:off x="1010976" y="1554258"/>
              <a:ext cx="165309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FA61CB4-7BD1-4A32-A630-08D188EF5E8E}"/>
                </a:ext>
              </a:extLst>
            </p:cNvPr>
            <p:cNvCxnSpPr>
              <a:cxnSpLocks/>
            </p:cNvCxnSpPr>
            <p:nvPr/>
          </p:nvCxnSpPr>
          <p:spPr>
            <a:xfrm>
              <a:off x="2664066" y="1474580"/>
              <a:ext cx="0" cy="721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E80EC67D-6126-4EB8-B5A5-2A02D5CF073E}"/>
                </a:ext>
              </a:extLst>
            </p:cNvPr>
            <p:cNvCxnSpPr>
              <a:cxnSpLocks/>
            </p:cNvCxnSpPr>
            <p:nvPr/>
          </p:nvCxnSpPr>
          <p:spPr>
            <a:xfrm>
              <a:off x="1010976" y="1442636"/>
              <a:ext cx="0" cy="10404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9AE0810-89B1-4622-ABB8-3DEC979A1084}"/>
                </a:ext>
              </a:extLst>
            </p:cNvPr>
            <p:cNvGrpSpPr/>
            <p:nvPr/>
          </p:nvGrpSpPr>
          <p:grpSpPr>
            <a:xfrm>
              <a:off x="4897029" y="2362989"/>
              <a:ext cx="5006331" cy="3047983"/>
              <a:chOff x="-735151" y="-16066"/>
              <a:chExt cx="5006331" cy="3047983"/>
            </a:xfrm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A5CC7043-5C34-409F-BC88-91385D37B2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5545" y="2067544"/>
                <a:ext cx="0" cy="438686"/>
              </a:xfrm>
              <a:prstGeom prst="line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A3A88D9F-C7FE-4E49-B60E-525D299B0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35151" y="3027037"/>
                <a:ext cx="452473" cy="488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829157BF-EAF8-47C9-9E04-08DF0FA2C3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4725" y="-16066"/>
                <a:ext cx="0" cy="544696"/>
              </a:xfrm>
              <a:prstGeom prst="line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24956028-4669-4969-9938-333FF01BE7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5731" y="-16066"/>
                <a:ext cx="312544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C7F8BD23-6BA8-48FD-80B6-CEE451C2B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7910" y="2149267"/>
              <a:ext cx="0" cy="21372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7C5E399-00D7-4F98-B5F4-0B8899247BD8}"/>
              </a:ext>
            </a:extLst>
          </p:cNvPr>
          <p:cNvSpPr txBox="1"/>
          <p:nvPr/>
        </p:nvSpPr>
        <p:spPr>
          <a:xfrm>
            <a:off x="1198477" y="5498850"/>
            <a:ext cx="2265270" cy="823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rgbClr val="20386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Filtering</a:t>
            </a:r>
            <a:r>
              <a:rPr lang="ko-KR" altLang="en-US" sz="1000" b="1" dirty="0">
                <a:solidFill>
                  <a:srgbClr val="20386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sz="1000" b="1" dirty="0">
                <a:solidFill>
                  <a:srgbClr val="20386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2: </a:t>
            </a:r>
            <a:r>
              <a:rPr lang="ko-KR" altLang="en-US" sz="1000" b="1" dirty="0">
                <a:solidFill>
                  <a:srgbClr val="20386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모델 훈련 데이터셋 구축</a:t>
            </a:r>
            <a:endParaRPr lang="en-US" altLang="ko-KR" sz="1000" dirty="0">
              <a:solidFill>
                <a:srgbClr val="203864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Train / Validation / </a:t>
            </a:r>
            <a:r>
              <a:rPr lang="en-US" altLang="ko-KR" sz="10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Tes</a:t>
            </a:r>
            <a:endParaRPr lang="en-US" altLang="ko-KR" sz="1000" b="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일별 주가 데이터와 구축한 키워드 데이터셋을 비교하며 레이블링</a:t>
            </a:r>
            <a:endParaRPr lang="en-US" altLang="ko-KR" sz="1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9" name="원통형 78">
            <a:extLst>
              <a:ext uri="{FF2B5EF4-FFF2-40B4-BE49-F238E27FC236}">
                <a16:creationId xmlns:a16="http://schemas.microsoft.com/office/drawing/2014/main" id="{C5BE885C-8222-44F4-89AC-A1983DD858AE}"/>
              </a:ext>
            </a:extLst>
          </p:cNvPr>
          <p:cNvSpPr/>
          <p:nvPr/>
        </p:nvSpPr>
        <p:spPr>
          <a:xfrm>
            <a:off x="6392713" y="1128151"/>
            <a:ext cx="1465848" cy="761864"/>
          </a:xfrm>
          <a:prstGeom prst="can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잠재 매개변수 도출</a:t>
            </a:r>
            <a:endParaRPr lang="en-US" altLang="ko-KR" sz="1000" b="1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데이터셋 구축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0A1F713-A849-4D06-9260-467F60606B72}"/>
              </a:ext>
            </a:extLst>
          </p:cNvPr>
          <p:cNvSpPr txBox="1"/>
          <p:nvPr/>
        </p:nvSpPr>
        <p:spPr>
          <a:xfrm>
            <a:off x="5754648" y="504897"/>
            <a:ext cx="64856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accent1">
                    <a:lumMod val="5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Phase 2: </a:t>
            </a:r>
            <a:r>
              <a:rPr lang="ko-KR" altLang="en-US" sz="1300" b="1" dirty="0">
                <a:solidFill>
                  <a:schemeClr val="accent1">
                    <a:lumMod val="5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트렌드를 반영한 주가 예측 모델 구축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0BDEEF3-27BE-4416-9AEE-868519AFECE4}"/>
              </a:ext>
            </a:extLst>
          </p:cNvPr>
          <p:cNvSpPr txBox="1"/>
          <p:nvPr/>
        </p:nvSpPr>
        <p:spPr>
          <a:xfrm>
            <a:off x="6343131" y="1926065"/>
            <a:ext cx="2024913" cy="638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주가 상승 키워드 가중치 비율</a:t>
            </a:r>
            <a:endParaRPr lang="en-US" altLang="ko-KR" sz="1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주가 하락 키워드 가중치 비율</a:t>
            </a:r>
            <a:endParaRPr lang="en-US" altLang="ko-KR" sz="1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일별 주가 뉴스 등장 빈도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1FF14B8-FD92-4B64-A99B-4D1DE825EE3A}"/>
              </a:ext>
            </a:extLst>
          </p:cNvPr>
          <p:cNvSpPr/>
          <p:nvPr/>
        </p:nvSpPr>
        <p:spPr>
          <a:xfrm>
            <a:off x="9294376" y="1113928"/>
            <a:ext cx="2192255" cy="928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65E08C0-0AB8-4AB2-9B26-6BD27B41CCE7}"/>
              </a:ext>
            </a:extLst>
          </p:cNvPr>
          <p:cNvSpPr txBox="1"/>
          <p:nvPr/>
        </p:nvSpPr>
        <p:spPr>
          <a:xfrm>
            <a:off x="9321228" y="1163598"/>
            <a:ext cx="19046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20386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2020-2021 </a:t>
            </a:r>
            <a:r>
              <a:rPr lang="ko-KR" altLang="en-US" sz="1000" b="1" dirty="0">
                <a:solidFill>
                  <a:srgbClr val="20386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일별 주가 데이터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E2CB300-1147-4BD7-895A-BB196E62E9CA}"/>
              </a:ext>
            </a:extLst>
          </p:cNvPr>
          <p:cNvSpPr txBox="1"/>
          <p:nvPr/>
        </p:nvSpPr>
        <p:spPr>
          <a:xfrm>
            <a:off x="9563281" y="1640441"/>
            <a:ext cx="24698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전기차와 관련된 </a:t>
            </a:r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5</a:t>
            </a: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가지 종목</a:t>
            </a:r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4A8F984-B5AC-4CF9-8B82-28F2F8413511}"/>
              </a:ext>
            </a:extLst>
          </p:cNvPr>
          <p:cNvSpPr txBox="1"/>
          <p:nvPr/>
        </p:nvSpPr>
        <p:spPr>
          <a:xfrm>
            <a:off x="9265924" y="1435945"/>
            <a:ext cx="2015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시가</a:t>
            </a:r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종가</a:t>
            </a:r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고가</a:t>
            </a:r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저가</a:t>
            </a:r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거래량</a:t>
            </a:r>
          </a:p>
        </p:txBody>
      </p:sp>
      <p:sp>
        <p:nvSpPr>
          <p:cNvPr id="88" name="사각형: 둥근 대각선 방향 모서리 87">
            <a:extLst>
              <a:ext uri="{FF2B5EF4-FFF2-40B4-BE49-F238E27FC236}">
                <a16:creationId xmlns:a16="http://schemas.microsoft.com/office/drawing/2014/main" id="{77D53AEA-35DC-4F6F-81AB-C9C3CCEB88A2}"/>
              </a:ext>
            </a:extLst>
          </p:cNvPr>
          <p:cNvSpPr/>
          <p:nvPr/>
        </p:nvSpPr>
        <p:spPr>
          <a:xfrm>
            <a:off x="8064320" y="3403181"/>
            <a:ext cx="1381689" cy="875800"/>
          </a:xfrm>
          <a:prstGeom prst="round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20386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트렌드 반영</a:t>
            </a:r>
            <a:endParaRPr lang="en-US" altLang="ko-KR" sz="1000" b="1" dirty="0">
              <a:solidFill>
                <a:srgbClr val="203864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ko-KR" altLang="en-US" sz="1000" b="1" dirty="0">
                <a:solidFill>
                  <a:srgbClr val="20386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주가 예측 모델</a:t>
            </a:r>
            <a:endParaRPr lang="en-US" altLang="ko-KR" sz="1000" b="1" dirty="0">
              <a:solidFill>
                <a:srgbClr val="203864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EC4689-BB57-4795-A81A-CC0F6E69EC36}"/>
              </a:ext>
            </a:extLst>
          </p:cNvPr>
          <p:cNvSpPr txBox="1"/>
          <p:nvPr/>
        </p:nvSpPr>
        <p:spPr>
          <a:xfrm>
            <a:off x="8072779" y="4348695"/>
            <a:ext cx="1518364" cy="453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LSTM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각 종목별 종가 예측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30AB047-3DDC-493F-9F9A-6AF12783509D}"/>
              </a:ext>
            </a:extLst>
          </p:cNvPr>
          <p:cNvSpPr txBox="1"/>
          <p:nvPr/>
        </p:nvSpPr>
        <p:spPr>
          <a:xfrm>
            <a:off x="7930755" y="5508773"/>
            <a:ext cx="1802228" cy="680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모델 검증</a:t>
            </a:r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모델 성능 비교</a:t>
            </a:r>
            <a:endParaRPr lang="en-US" altLang="ko-KR" sz="1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시각화 후 종가 추이 비교</a:t>
            </a:r>
            <a:endParaRPr lang="en-US" altLang="ko-KR" sz="1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574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7F2187D-E88B-4384-9241-89C55621056E}"/>
              </a:ext>
            </a:extLst>
          </p:cNvPr>
          <p:cNvSpPr/>
          <p:nvPr/>
        </p:nvSpPr>
        <p:spPr>
          <a:xfrm rot="5400000">
            <a:off x="5729667" y="359398"/>
            <a:ext cx="429568" cy="1256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04547E2-A311-4694-9829-69CFFD93B3F0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FF013-F7AB-4F5D-B8CA-0E01E37B3EA1}"/>
              </a:ext>
            </a:extLst>
          </p:cNvPr>
          <p:cNvSpPr txBox="1"/>
          <p:nvPr/>
        </p:nvSpPr>
        <p:spPr>
          <a:xfrm>
            <a:off x="9979418" y="240009"/>
            <a:ext cx="30929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dirty="0">
                <a:solidFill>
                  <a:srgbClr val="333F5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 향후 계획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04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3"/>
            <a:ext cx="805135" cy="29079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D87D0164-02BC-49CC-A8F0-6F0A5D8A0582}"/>
              </a:ext>
            </a:extLst>
          </p:cNvPr>
          <p:cNvGrpSpPr/>
          <p:nvPr/>
        </p:nvGrpSpPr>
        <p:grpSpPr>
          <a:xfrm>
            <a:off x="712795" y="2165969"/>
            <a:ext cx="10636565" cy="1888496"/>
            <a:chOff x="1421214" y="3766967"/>
            <a:chExt cx="21285432" cy="3779176"/>
          </a:xfrm>
        </p:grpSpPr>
        <p:grpSp>
          <p:nvGrpSpPr>
            <p:cNvPr id="31" name="Group 2">
              <a:extLst>
                <a:ext uri="{FF2B5EF4-FFF2-40B4-BE49-F238E27FC236}">
                  <a16:creationId xmlns:a16="http://schemas.microsoft.com/office/drawing/2014/main" id="{3C1E508B-03D1-496B-B4C7-A29708A25915}"/>
                </a:ext>
              </a:extLst>
            </p:cNvPr>
            <p:cNvGrpSpPr/>
            <p:nvPr/>
          </p:nvGrpSpPr>
          <p:grpSpPr>
            <a:xfrm>
              <a:off x="1421214" y="3766967"/>
              <a:ext cx="21285432" cy="3779176"/>
              <a:chOff x="1172232" y="4320385"/>
              <a:chExt cx="21285432" cy="3762910"/>
            </a:xfrm>
          </p:grpSpPr>
          <p:sp>
            <p:nvSpPr>
              <p:cNvPr id="40" name="Freeform: Shape 1105">
                <a:extLst>
                  <a:ext uri="{FF2B5EF4-FFF2-40B4-BE49-F238E27FC236}">
                    <a16:creationId xmlns:a16="http://schemas.microsoft.com/office/drawing/2014/main" id="{8ECC1F9D-75B2-440E-BB12-21BF3286A571}"/>
                  </a:ext>
                </a:extLst>
              </p:cNvPr>
              <p:cNvSpPr/>
              <p:nvPr/>
            </p:nvSpPr>
            <p:spPr>
              <a:xfrm>
                <a:off x="4869648" y="4591412"/>
                <a:ext cx="1482539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0" h="273">
                    <a:moveTo>
                      <a:pt x="250" y="273"/>
                    </a:moveTo>
                    <a:lnTo>
                      <a:pt x="93" y="0"/>
                    </a:lnTo>
                    <a:lnTo>
                      <a:pt x="0" y="0"/>
                    </a:lnTo>
                    <a:lnTo>
                      <a:pt x="158" y="273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41" name="Freeform: Shape 1106">
                <a:extLst>
                  <a:ext uri="{FF2B5EF4-FFF2-40B4-BE49-F238E27FC236}">
                    <a16:creationId xmlns:a16="http://schemas.microsoft.com/office/drawing/2014/main" id="{55592D1E-3224-4A05-9199-3F11135C3C8A}"/>
                  </a:ext>
                </a:extLst>
              </p:cNvPr>
              <p:cNvSpPr/>
              <p:nvPr/>
            </p:nvSpPr>
            <p:spPr>
              <a:xfrm>
                <a:off x="4869648" y="6201857"/>
                <a:ext cx="1482539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0" h="272">
                    <a:moveTo>
                      <a:pt x="250" y="0"/>
                    </a:moveTo>
                    <a:lnTo>
                      <a:pt x="93" y="272"/>
                    </a:lnTo>
                    <a:lnTo>
                      <a:pt x="0" y="27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42" name="Freeform: Shape 1107">
                <a:extLst>
                  <a:ext uri="{FF2B5EF4-FFF2-40B4-BE49-F238E27FC236}">
                    <a16:creationId xmlns:a16="http://schemas.microsoft.com/office/drawing/2014/main" id="{16E22320-4EF4-4B19-BDDD-8D6E59C08F6E}"/>
                  </a:ext>
                </a:extLst>
              </p:cNvPr>
              <p:cNvSpPr/>
              <p:nvPr/>
            </p:nvSpPr>
            <p:spPr>
              <a:xfrm>
                <a:off x="10246085" y="4591412"/>
                <a:ext cx="1476585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9" h="273">
                    <a:moveTo>
                      <a:pt x="249" y="273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57" y="273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43" name="Freeform: Shape 1108">
                <a:extLst>
                  <a:ext uri="{FF2B5EF4-FFF2-40B4-BE49-F238E27FC236}">
                    <a16:creationId xmlns:a16="http://schemas.microsoft.com/office/drawing/2014/main" id="{04D98654-4DBF-426E-B76B-98C8EA0A38BC}"/>
                  </a:ext>
                </a:extLst>
              </p:cNvPr>
              <p:cNvSpPr/>
              <p:nvPr/>
            </p:nvSpPr>
            <p:spPr>
              <a:xfrm>
                <a:off x="10246085" y="6201857"/>
                <a:ext cx="1476585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9" h="272">
                    <a:moveTo>
                      <a:pt x="249" y="0"/>
                    </a:moveTo>
                    <a:lnTo>
                      <a:pt x="92" y="272"/>
                    </a:lnTo>
                    <a:lnTo>
                      <a:pt x="0" y="272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44" name="Freeform: Shape 1109">
                <a:extLst>
                  <a:ext uri="{FF2B5EF4-FFF2-40B4-BE49-F238E27FC236}">
                    <a16:creationId xmlns:a16="http://schemas.microsoft.com/office/drawing/2014/main" id="{1882AF87-6743-4749-88DA-BC8FFF054F57}"/>
                  </a:ext>
                </a:extLst>
              </p:cNvPr>
              <p:cNvSpPr/>
              <p:nvPr/>
            </p:nvSpPr>
            <p:spPr>
              <a:xfrm>
                <a:off x="15580843" y="4591412"/>
                <a:ext cx="1482539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0" h="273">
                    <a:moveTo>
                      <a:pt x="250" y="273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57" y="273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45" name="Freeform: Shape 1110">
                <a:extLst>
                  <a:ext uri="{FF2B5EF4-FFF2-40B4-BE49-F238E27FC236}">
                    <a16:creationId xmlns:a16="http://schemas.microsoft.com/office/drawing/2014/main" id="{3EA5CD42-B9B8-4596-A398-0E1C0F2ABB0D}"/>
                  </a:ext>
                </a:extLst>
              </p:cNvPr>
              <p:cNvSpPr/>
              <p:nvPr/>
            </p:nvSpPr>
            <p:spPr>
              <a:xfrm>
                <a:off x="15580843" y="6201857"/>
                <a:ext cx="1482539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0" h="272">
                    <a:moveTo>
                      <a:pt x="250" y="0"/>
                    </a:moveTo>
                    <a:lnTo>
                      <a:pt x="92" y="272"/>
                    </a:lnTo>
                    <a:lnTo>
                      <a:pt x="0" y="272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46" name="Freeform: Shape 1111">
                <a:extLst>
                  <a:ext uri="{FF2B5EF4-FFF2-40B4-BE49-F238E27FC236}">
                    <a16:creationId xmlns:a16="http://schemas.microsoft.com/office/drawing/2014/main" id="{CC71A45D-15DC-47EB-A304-C010C0FB7765}"/>
                  </a:ext>
                </a:extLst>
              </p:cNvPr>
              <p:cNvSpPr/>
              <p:nvPr/>
            </p:nvSpPr>
            <p:spPr>
              <a:xfrm>
                <a:off x="20987033" y="4591412"/>
                <a:ext cx="1470631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8" h="273">
                    <a:moveTo>
                      <a:pt x="248" y="273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57" y="273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47" name="Freeform: Shape 1112">
                <a:extLst>
                  <a:ext uri="{FF2B5EF4-FFF2-40B4-BE49-F238E27FC236}">
                    <a16:creationId xmlns:a16="http://schemas.microsoft.com/office/drawing/2014/main" id="{A3C009AD-DF17-4EBA-BD09-13095BA918C5}"/>
                  </a:ext>
                </a:extLst>
              </p:cNvPr>
              <p:cNvSpPr/>
              <p:nvPr/>
            </p:nvSpPr>
            <p:spPr>
              <a:xfrm>
                <a:off x="20987033" y="6201857"/>
                <a:ext cx="1470631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8" h="272">
                    <a:moveTo>
                      <a:pt x="248" y="0"/>
                    </a:moveTo>
                    <a:lnTo>
                      <a:pt x="92" y="272"/>
                    </a:lnTo>
                    <a:lnTo>
                      <a:pt x="0" y="272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52" name="Freeform: Shape 1113">
                <a:extLst>
                  <a:ext uri="{FF2B5EF4-FFF2-40B4-BE49-F238E27FC236}">
                    <a16:creationId xmlns:a16="http://schemas.microsoft.com/office/drawing/2014/main" id="{03D71C8E-8719-4359-81CB-6C9FF43EDA77}"/>
                  </a:ext>
                </a:extLst>
              </p:cNvPr>
              <p:cNvSpPr/>
              <p:nvPr/>
            </p:nvSpPr>
            <p:spPr>
              <a:xfrm>
                <a:off x="1172232" y="4320385"/>
                <a:ext cx="4334491" cy="376291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29" h="633">
                    <a:moveTo>
                      <a:pt x="187" y="624"/>
                    </a:moveTo>
                    <a:lnTo>
                      <a:pt x="9" y="316"/>
                    </a:lnTo>
                    <a:lnTo>
                      <a:pt x="187" y="9"/>
                    </a:lnTo>
                    <a:lnTo>
                      <a:pt x="542" y="9"/>
                    </a:lnTo>
                    <a:lnTo>
                      <a:pt x="720" y="316"/>
                    </a:lnTo>
                    <a:lnTo>
                      <a:pt x="542" y="624"/>
                    </a:lnTo>
                    <a:close/>
                    <a:moveTo>
                      <a:pt x="182" y="633"/>
                    </a:moveTo>
                    <a:lnTo>
                      <a:pt x="547" y="633"/>
                    </a:lnTo>
                    <a:lnTo>
                      <a:pt x="729" y="316"/>
                    </a:lnTo>
                    <a:lnTo>
                      <a:pt x="547" y="0"/>
                    </a:lnTo>
                    <a:lnTo>
                      <a:pt x="182" y="0"/>
                    </a:lnTo>
                    <a:lnTo>
                      <a:pt x="0" y="316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53" name="Freeform: Shape 1114">
                <a:extLst>
                  <a:ext uri="{FF2B5EF4-FFF2-40B4-BE49-F238E27FC236}">
                    <a16:creationId xmlns:a16="http://schemas.microsoft.com/office/drawing/2014/main" id="{68C88F98-9FCE-4BBC-8990-8A9064D0A3D1}"/>
                  </a:ext>
                </a:extLst>
              </p:cNvPr>
              <p:cNvSpPr/>
              <p:nvPr/>
            </p:nvSpPr>
            <p:spPr>
              <a:xfrm>
                <a:off x="1463977" y="4591412"/>
                <a:ext cx="3751002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31" h="273">
                    <a:moveTo>
                      <a:pt x="159" y="0"/>
                    </a:moveTo>
                    <a:lnTo>
                      <a:pt x="473" y="0"/>
                    </a:lnTo>
                    <a:lnTo>
                      <a:pt x="631" y="273"/>
                    </a:lnTo>
                    <a:lnTo>
                      <a:pt x="0" y="273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54" name="Freeform: Shape 1115">
                <a:extLst>
                  <a:ext uri="{FF2B5EF4-FFF2-40B4-BE49-F238E27FC236}">
                    <a16:creationId xmlns:a16="http://schemas.microsoft.com/office/drawing/2014/main" id="{F635AB00-5E91-4ACD-BA12-2E8C793C88BA}"/>
                  </a:ext>
                </a:extLst>
              </p:cNvPr>
              <p:cNvSpPr/>
              <p:nvPr/>
            </p:nvSpPr>
            <p:spPr>
              <a:xfrm>
                <a:off x="1463977" y="6201857"/>
                <a:ext cx="3751002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31" h="272">
                    <a:moveTo>
                      <a:pt x="159" y="272"/>
                    </a:moveTo>
                    <a:lnTo>
                      <a:pt x="473" y="272"/>
                    </a:lnTo>
                    <a:lnTo>
                      <a:pt x="6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55" name="Freeform: Shape 1293">
                <a:extLst>
                  <a:ext uri="{FF2B5EF4-FFF2-40B4-BE49-F238E27FC236}">
                    <a16:creationId xmlns:a16="http://schemas.microsoft.com/office/drawing/2014/main" id="{DE8C8D20-88BD-4672-82E8-025915201E5E}"/>
                  </a:ext>
                </a:extLst>
              </p:cNvPr>
              <p:cNvSpPr/>
              <p:nvPr/>
            </p:nvSpPr>
            <p:spPr>
              <a:xfrm>
                <a:off x="6542698" y="4320385"/>
                <a:ext cx="4340445" cy="376291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30" h="633">
                    <a:moveTo>
                      <a:pt x="186" y="624"/>
                    </a:moveTo>
                    <a:lnTo>
                      <a:pt x="9" y="316"/>
                    </a:lnTo>
                    <a:lnTo>
                      <a:pt x="186" y="9"/>
                    </a:lnTo>
                    <a:lnTo>
                      <a:pt x="542" y="9"/>
                    </a:lnTo>
                    <a:lnTo>
                      <a:pt x="720" y="316"/>
                    </a:lnTo>
                    <a:lnTo>
                      <a:pt x="542" y="624"/>
                    </a:lnTo>
                    <a:close/>
                    <a:moveTo>
                      <a:pt x="182" y="633"/>
                    </a:moveTo>
                    <a:lnTo>
                      <a:pt x="547" y="633"/>
                    </a:lnTo>
                    <a:lnTo>
                      <a:pt x="730" y="316"/>
                    </a:lnTo>
                    <a:lnTo>
                      <a:pt x="547" y="0"/>
                    </a:lnTo>
                    <a:lnTo>
                      <a:pt x="182" y="0"/>
                    </a:lnTo>
                    <a:lnTo>
                      <a:pt x="0" y="316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56" name="Freeform: Shape 1294">
                <a:extLst>
                  <a:ext uri="{FF2B5EF4-FFF2-40B4-BE49-F238E27FC236}">
                    <a16:creationId xmlns:a16="http://schemas.microsoft.com/office/drawing/2014/main" id="{E37D070A-0450-4F4E-A16E-9F424DEE5EDE}"/>
                  </a:ext>
                </a:extLst>
              </p:cNvPr>
              <p:cNvSpPr/>
              <p:nvPr/>
            </p:nvSpPr>
            <p:spPr>
              <a:xfrm>
                <a:off x="6846367" y="4591412"/>
                <a:ext cx="3739094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3">
                    <a:moveTo>
                      <a:pt x="156" y="0"/>
                    </a:moveTo>
                    <a:lnTo>
                      <a:pt x="471" y="0"/>
                    </a:lnTo>
                    <a:lnTo>
                      <a:pt x="629" y="273"/>
                    </a:lnTo>
                    <a:lnTo>
                      <a:pt x="0" y="273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57" name="Freeform: Shape 1295">
                <a:extLst>
                  <a:ext uri="{FF2B5EF4-FFF2-40B4-BE49-F238E27FC236}">
                    <a16:creationId xmlns:a16="http://schemas.microsoft.com/office/drawing/2014/main" id="{93EA0055-5861-4427-B6A8-E4CD640EADCA}"/>
                  </a:ext>
                </a:extLst>
              </p:cNvPr>
              <p:cNvSpPr/>
              <p:nvPr/>
            </p:nvSpPr>
            <p:spPr>
              <a:xfrm>
                <a:off x="6846367" y="6201857"/>
                <a:ext cx="3739094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2">
                    <a:moveTo>
                      <a:pt x="156" y="272"/>
                    </a:moveTo>
                    <a:lnTo>
                      <a:pt x="471" y="272"/>
                    </a:lnTo>
                    <a:lnTo>
                      <a:pt x="6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58" name="Freeform: Shape 1473">
                <a:extLst>
                  <a:ext uri="{FF2B5EF4-FFF2-40B4-BE49-F238E27FC236}">
                    <a16:creationId xmlns:a16="http://schemas.microsoft.com/office/drawing/2014/main" id="{BB4538F4-F15D-4CC8-8C35-8674F7FE8656}"/>
                  </a:ext>
                </a:extLst>
              </p:cNvPr>
              <p:cNvSpPr/>
              <p:nvPr/>
            </p:nvSpPr>
            <p:spPr>
              <a:xfrm>
                <a:off x="11913197" y="4320385"/>
                <a:ext cx="4340445" cy="376291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30" h="633">
                    <a:moveTo>
                      <a:pt x="186" y="624"/>
                    </a:moveTo>
                    <a:lnTo>
                      <a:pt x="9" y="316"/>
                    </a:lnTo>
                    <a:lnTo>
                      <a:pt x="186" y="9"/>
                    </a:lnTo>
                    <a:lnTo>
                      <a:pt x="542" y="9"/>
                    </a:lnTo>
                    <a:lnTo>
                      <a:pt x="719" y="316"/>
                    </a:lnTo>
                    <a:lnTo>
                      <a:pt x="542" y="624"/>
                    </a:lnTo>
                    <a:close/>
                    <a:moveTo>
                      <a:pt x="182" y="633"/>
                    </a:moveTo>
                    <a:lnTo>
                      <a:pt x="547" y="633"/>
                    </a:lnTo>
                    <a:lnTo>
                      <a:pt x="730" y="316"/>
                    </a:lnTo>
                    <a:lnTo>
                      <a:pt x="547" y="0"/>
                    </a:lnTo>
                    <a:lnTo>
                      <a:pt x="182" y="0"/>
                    </a:lnTo>
                    <a:lnTo>
                      <a:pt x="0" y="316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62" name="Freeform: Shape 1474">
                <a:extLst>
                  <a:ext uri="{FF2B5EF4-FFF2-40B4-BE49-F238E27FC236}">
                    <a16:creationId xmlns:a16="http://schemas.microsoft.com/office/drawing/2014/main" id="{6E3B4CD3-11F5-4000-9F66-C0DAD930A409}"/>
                  </a:ext>
                </a:extLst>
              </p:cNvPr>
              <p:cNvSpPr/>
              <p:nvPr/>
            </p:nvSpPr>
            <p:spPr>
              <a:xfrm>
                <a:off x="12216833" y="4591412"/>
                <a:ext cx="3739094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3">
                    <a:moveTo>
                      <a:pt x="156" y="0"/>
                    </a:moveTo>
                    <a:lnTo>
                      <a:pt x="472" y="0"/>
                    </a:lnTo>
                    <a:lnTo>
                      <a:pt x="629" y="273"/>
                    </a:lnTo>
                    <a:lnTo>
                      <a:pt x="0" y="273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63" name="Freeform: Shape 1475">
                <a:extLst>
                  <a:ext uri="{FF2B5EF4-FFF2-40B4-BE49-F238E27FC236}">
                    <a16:creationId xmlns:a16="http://schemas.microsoft.com/office/drawing/2014/main" id="{14D43519-D3F8-4B1A-875B-6513E8166832}"/>
                  </a:ext>
                </a:extLst>
              </p:cNvPr>
              <p:cNvSpPr/>
              <p:nvPr/>
            </p:nvSpPr>
            <p:spPr>
              <a:xfrm>
                <a:off x="12216833" y="6201857"/>
                <a:ext cx="3739094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2">
                    <a:moveTo>
                      <a:pt x="156" y="272"/>
                    </a:moveTo>
                    <a:lnTo>
                      <a:pt x="472" y="272"/>
                    </a:lnTo>
                    <a:lnTo>
                      <a:pt x="6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64" name="Freeform: Shape 1653">
                <a:extLst>
                  <a:ext uri="{FF2B5EF4-FFF2-40B4-BE49-F238E27FC236}">
                    <a16:creationId xmlns:a16="http://schemas.microsoft.com/office/drawing/2014/main" id="{FFD67B9B-9F98-4FE8-A77C-C64102A6C1FF}"/>
                  </a:ext>
                </a:extLst>
              </p:cNvPr>
              <p:cNvSpPr/>
              <p:nvPr/>
            </p:nvSpPr>
            <p:spPr>
              <a:xfrm>
                <a:off x="17283679" y="4320385"/>
                <a:ext cx="4340445" cy="376291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30" h="633">
                    <a:moveTo>
                      <a:pt x="186" y="624"/>
                    </a:moveTo>
                    <a:lnTo>
                      <a:pt x="11" y="316"/>
                    </a:lnTo>
                    <a:lnTo>
                      <a:pt x="186" y="9"/>
                    </a:lnTo>
                    <a:lnTo>
                      <a:pt x="542" y="9"/>
                    </a:lnTo>
                    <a:lnTo>
                      <a:pt x="719" y="316"/>
                    </a:lnTo>
                    <a:lnTo>
                      <a:pt x="542" y="624"/>
                    </a:lnTo>
                    <a:close/>
                    <a:moveTo>
                      <a:pt x="182" y="633"/>
                    </a:moveTo>
                    <a:lnTo>
                      <a:pt x="546" y="633"/>
                    </a:lnTo>
                    <a:lnTo>
                      <a:pt x="730" y="316"/>
                    </a:lnTo>
                    <a:lnTo>
                      <a:pt x="546" y="0"/>
                    </a:lnTo>
                    <a:lnTo>
                      <a:pt x="182" y="0"/>
                    </a:lnTo>
                    <a:lnTo>
                      <a:pt x="0" y="316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65" name="Freeform: Shape 1654">
                <a:extLst>
                  <a:ext uri="{FF2B5EF4-FFF2-40B4-BE49-F238E27FC236}">
                    <a16:creationId xmlns:a16="http://schemas.microsoft.com/office/drawing/2014/main" id="{AE05929D-0135-44BC-AE1F-3E3544D915CE}"/>
                  </a:ext>
                </a:extLst>
              </p:cNvPr>
              <p:cNvSpPr/>
              <p:nvPr/>
            </p:nvSpPr>
            <p:spPr>
              <a:xfrm>
                <a:off x="17581378" y="4591412"/>
                <a:ext cx="3739094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3">
                    <a:moveTo>
                      <a:pt x="157" y="0"/>
                    </a:moveTo>
                    <a:lnTo>
                      <a:pt x="473" y="0"/>
                    </a:lnTo>
                    <a:lnTo>
                      <a:pt x="629" y="273"/>
                    </a:lnTo>
                    <a:lnTo>
                      <a:pt x="0" y="273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69" name="Freeform: Shape 1655">
                <a:extLst>
                  <a:ext uri="{FF2B5EF4-FFF2-40B4-BE49-F238E27FC236}">
                    <a16:creationId xmlns:a16="http://schemas.microsoft.com/office/drawing/2014/main" id="{78390806-88A6-4C98-868E-ED76307F2620}"/>
                  </a:ext>
                </a:extLst>
              </p:cNvPr>
              <p:cNvSpPr/>
              <p:nvPr/>
            </p:nvSpPr>
            <p:spPr>
              <a:xfrm>
                <a:off x="17581378" y="6201857"/>
                <a:ext cx="3739094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2">
                    <a:moveTo>
                      <a:pt x="157" y="272"/>
                    </a:moveTo>
                    <a:lnTo>
                      <a:pt x="473" y="272"/>
                    </a:lnTo>
                    <a:lnTo>
                      <a:pt x="6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</p:grpSp>
        <p:sp>
          <p:nvSpPr>
            <p:cNvPr id="32" name="Rectangle 793">
              <a:extLst>
                <a:ext uri="{FF2B5EF4-FFF2-40B4-BE49-F238E27FC236}">
                  <a16:creationId xmlns:a16="http://schemas.microsoft.com/office/drawing/2014/main" id="{0012FFE0-F81F-4ACF-8561-2518A2DF35E4}"/>
                </a:ext>
              </a:extLst>
            </p:cNvPr>
            <p:cNvSpPr/>
            <p:nvPr/>
          </p:nvSpPr>
          <p:spPr>
            <a:xfrm>
              <a:off x="2549490" y="4832119"/>
              <a:ext cx="2077939" cy="2032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36" name="Rectangle 794">
              <a:extLst>
                <a:ext uri="{FF2B5EF4-FFF2-40B4-BE49-F238E27FC236}">
                  <a16:creationId xmlns:a16="http://schemas.microsoft.com/office/drawing/2014/main" id="{17C88958-7360-4157-8F2F-A5A211B82A84}"/>
                </a:ext>
              </a:extLst>
            </p:cNvPr>
            <p:cNvSpPr/>
            <p:nvPr/>
          </p:nvSpPr>
          <p:spPr>
            <a:xfrm>
              <a:off x="7922934" y="4832119"/>
              <a:ext cx="2077939" cy="2032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W</a:t>
              </a:r>
            </a:p>
          </p:txBody>
        </p:sp>
        <p:sp>
          <p:nvSpPr>
            <p:cNvPr id="38" name="Rectangle 795">
              <a:extLst>
                <a:ext uri="{FF2B5EF4-FFF2-40B4-BE49-F238E27FC236}">
                  <a16:creationId xmlns:a16="http://schemas.microsoft.com/office/drawing/2014/main" id="{E3B4E8E0-886F-4BB3-95DD-E6F169429B35}"/>
                </a:ext>
              </a:extLst>
            </p:cNvPr>
            <p:cNvSpPr/>
            <p:nvPr/>
          </p:nvSpPr>
          <p:spPr>
            <a:xfrm>
              <a:off x="13293432" y="4832119"/>
              <a:ext cx="2077939" cy="2032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O</a:t>
              </a:r>
            </a:p>
          </p:txBody>
        </p:sp>
        <p:sp>
          <p:nvSpPr>
            <p:cNvPr id="39" name="Rectangle 796">
              <a:extLst>
                <a:ext uri="{FF2B5EF4-FFF2-40B4-BE49-F238E27FC236}">
                  <a16:creationId xmlns:a16="http://schemas.microsoft.com/office/drawing/2014/main" id="{F5DCA90F-5FCC-4AA4-A64A-2EEB68008CED}"/>
                </a:ext>
              </a:extLst>
            </p:cNvPr>
            <p:cNvSpPr/>
            <p:nvPr/>
          </p:nvSpPr>
          <p:spPr>
            <a:xfrm>
              <a:off x="18660938" y="4832119"/>
              <a:ext cx="2077939" cy="2032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T</a:t>
              </a:r>
            </a:p>
          </p:txBody>
        </p:sp>
      </p:grpSp>
      <p:grpSp>
        <p:nvGrpSpPr>
          <p:cNvPr id="70" name="Group 797">
            <a:extLst>
              <a:ext uri="{FF2B5EF4-FFF2-40B4-BE49-F238E27FC236}">
                <a16:creationId xmlns:a16="http://schemas.microsoft.com/office/drawing/2014/main" id="{4FF649C1-D8F3-4945-AAC6-D9F9D45B7CD8}"/>
              </a:ext>
            </a:extLst>
          </p:cNvPr>
          <p:cNvGrpSpPr/>
          <p:nvPr/>
        </p:nvGrpSpPr>
        <p:grpSpPr>
          <a:xfrm>
            <a:off x="434767" y="4304874"/>
            <a:ext cx="3375139" cy="1252525"/>
            <a:chOff x="13709068" y="6983819"/>
            <a:chExt cx="4584275" cy="192437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2B1D38A-DE5F-410F-B45F-7F8C5BC45A41}"/>
                </a:ext>
              </a:extLst>
            </p:cNvPr>
            <p:cNvSpPr txBox="1"/>
            <p:nvPr/>
          </p:nvSpPr>
          <p:spPr>
            <a:xfrm>
              <a:off x="13709068" y="7421619"/>
              <a:ext cx="4584275" cy="148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뉴스 </a:t>
              </a:r>
              <a:r>
                <a:rPr lang="en-US" altLang="ko-KR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data </a:t>
              </a: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기반 키워드 적용으로 수치 </a:t>
              </a:r>
              <a:r>
                <a:rPr lang="en-US" altLang="ko-KR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data </a:t>
              </a: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이외의 투자 심리 반영</a:t>
              </a:r>
              <a:endPara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전기차 분야 예측 기능 제공</a:t>
              </a:r>
              <a:endPara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099A400-6E02-4A72-8C6E-57E1B40B5C7C}"/>
                </a:ext>
              </a:extLst>
            </p:cNvPr>
            <p:cNvSpPr txBox="1"/>
            <p:nvPr/>
          </p:nvSpPr>
          <p:spPr>
            <a:xfrm>
              <a:off x="14651904" y="6983819"/>
              <a:ext cx="1554576" cy="49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2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Lato" panose="020F0502020204030203" pitchFamily="34" charset="0"/>
                </a:rPr>
                <a:t>Strengths</a:t>
              </a:r>
            </a:p>
          </p:txBody>
        </p:sp>
      </p:grpSp>
      <p:grpSp>
        <p:nvGrpSpPr>
          <p:cNvPr id="73" name="Group 800">
            <a:extLst>
              <a:ext uri="{FF2B5EF4-FFF2-40B4-BE49-F238E27FC236}">
                <a16:creationId xmlns:a16="http://schemas.microsoft.com/office/drawing/2014/main" id="{4D207AD2-6085-4AED-917C-1D569641832C}"/>
              </a:ext>
            </a:extLst>
          </p:cNvPr>
          <p:cNvGrpSpPr/>
          <p:nvPr/>
        </p:nvGrpSpPr>
        <p:grpSpPr>
          <a:xfrm>
            <a:off x="6512689" y="4264457"/>
            <a:ext cx="2789371" cy="1305550"/>
            <a:chOff x="14141431" y="6836170"/>
            <a:chExt cx="4767179" cy="200584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AC4DE94-9630-4045-8B5A-4EC3CF390DFA}"/>
                </a:ext>
              </a:extLst>
            </p:cNvPr>
            <p:cNvSpPr txBox="1"/>
            <p:nvPr/>
          </p:nvSpPr>
          <p:spPr>
            <a:xfrm>
              <a:off x="14141431" y="7355438"/>
              <a:ext cx="4767179" cy="1486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지속 성장하고 있는 </a:t>
              </a:r>
              <a:r>
                <a:rPr lang="ko-KR" altLang="en-US" sz="1300" dirty="0" err="1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로보어드바이저</a:t>
              </a: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 시장</a:t>
              </a:r>
              <a:endPara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신규 투자자수 증가</a:t>
              </a:r>
              <a:endParaRPr 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3809723-6A39-431F-95B8-C39A9EBFF120}"/>
                </a:ext>
              </a:extLst>
            </p:cNvPr>
            <p:cNvSpPr txBox="1"/>
            <p:nvPr/>
          </p:nvSpPr>
          <p:spPr>
            <a:xfrm>
              <a:off x="14332915" y="6836170"/>
              <a:ext cx="2339852" cy="49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2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Lato" panose="020F0502020204030203" pitchFamily="34" charset="0"/>
                </a:rPr>
                <a:t>Opportunity</a:t>
              </a:r>
            </a:p>
          </p:txBody>
        </p:sp>
      </p:grpSp>
      <p:grpSp>
        <p:nvGrpSpPr>
          <p:cNvPr id="76" name="Group 803">
            <a:extLst>
              <a:ext uri="{FF2B5EF4-FFF2-40B4-BE49-F238E27FC236}">
                <a16:creationId xmlns:a16="http://schemas.microsoft.com/office/drawing/2014/main" id="{874B3707-614D-4F1D-AF81-DBC83B4B2308}"/>
              </a:ext>
            </a:extLst>
          </p:cNvPr>
          <p:cNvGrpSpPr/>
          <p:nvPr/>
        </p:nvGrpSpPr>
        <p:grpSpPr>
          <a:xfrm>
            <a:off x="8667427" y="4246173"/>
            <a:ext cx="3071293" cy="1305550"/>
            <a:chOff x="13269857" y="7027919"/>
            <a:chExt cx="4718734" cy="200584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7569F78-C7AC-427B-B2A2-DF89BD9575A1}"/>
                </a:ext>
              </a:extLst>
            </p:cNvPr>
            <p:cNvSpPr txBox="1"/>
            <p:nvPr/>
          </p:nvSpPr>
          <p:spPr>
            <a:xfrm>
              <a:off x="13269857" y="7547187"/>
              <a:ext cx="4718734" cy="148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신생분야이기 때문에 산업안정성 낮음</a:t>
              </a:r>
              <a:endPara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미래에 있을 새로운 변수에 대응하기 어려움</a:t>
              </a:r>
              <a:endParaRPr 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9ADC10B-6B27-4D4A-9926-CA6C43A3ED44}"/>
                </a:ext>
              </a:extLst>
            </p:cNvPr>
            <p:cNvSpPr txBox="1"/>
            <p:nvPr/>
          </p:nvSpPr>
          <p:spPr>
            <a:xfrm>
              <a:off x="14754947" y="7027919"/>
              <a:ext cx="1422543" cy="49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2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Lato" panose="020F0502020204030203" pitchFamily="34" charset="0"/>
                </a:rPr>
                <a:t>Threats</a:t>
              </a:r>
            </a:p>
          </p:txBody>
        </p:sp>
      </p:grpSp>
      <p:grpSp>
        <p:nvGrpSpPr>
          <p:cNvPr id="81" name="Group 806">
            <a:extLst>
              <a:ext uri="{FF2B5EF4-FFF2-40B4-BE49-F238E27FC236}">
                <a16:creationId xmlns:a16="http://schemas.microsoft.com/office/drawing/2014/main" id="{06CFE709-1555-44DC-A813-59819C25B055}"/>
              </a:ext>
            </a:extLst>
          </p:cNvPr>
          <p:cNvGrpSpPr/>
          <p:nvPr/>
        </p:nvGrpSpPr>
        <p:grpSpPr>
          <a:xfrm>
            <a:off x="3548222" y="4264456"/>
            <a:ext cx="3386444" cy="1004501"/>
            <a:chOff x="18399366" y="6261086"/>
            <a:chExt cx="4766391" cy="1543316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B7BE25E-3F87-40EC-AD7E-05861B63B007}"/>
                </a:ext>
              </a:extLst>
            </p:cNvPr>
            <p:cNvSpPr txBox="1"/>
            <p:nvPr/>
          </p:nvSpPr>
          <p:spPr>
            <a:xfrm>
              <a:off x="18415278" y="6778870"/>
              <a:ext cx="4750479" cy="1025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전기차 관련 </a:t>
              </a:r>
              <a:r>
                <a:rPr lang="en-US" altLang="ko-KR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5</a:t>
              </a: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개 종목만 예측</a:t>
              </a:r>
              <a:endPara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연계되어 있는 증권사 없음</a:t>
              </a:r>
              <a:endPara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1FC22E9-8D46-4B8D-948E-52FAEED852D4}"/>
                </a:ext>
              </a:extLst>
            </p:cNvPr>
            <p:cNvSpPr txBox="1"/>
            <p:nvPr/>
          </p:nvSpPr>
          <p:spPr>
            <a:xfrm>
              <a:off x="18399366" y="6261086"/>
              <a:ext cx="3091185" cy="496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2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Lato" panose="020F0502020204030203" pitchFamily="34" charset="0"/>
                </a:rPr>
                <a:t>Weakness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37A049E-342D-486A-93DF-44459D7693F9}"/>
              </a:ext>
            </a:extLst>
          </p:cNvPr>
          <p:cNvSpPr txBox="1"/>
          <p:nvPr/>
        </p:nvSpPr>
        <p:spPr>
          <a:xfrm>
            <a:off x="1153153" y="515266"/>
            <a:ext cx="999117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Black" panose="020F0502020204030203" pitchFamily="34" charset="0"/>
              </a:rPr>
              <a:t>S.W.O.T DIAGRAM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C62AE00-8808-439B-99EF-65316FD3AD17}"/>
              </a:ext>
            </a:extLst>
          </p:cNvPr>
          <p:cNvSpPr/>
          <p:nvPr/>
        </p:nvSpPr>
        <p:spPr>
          <a:xfrm>
            <a:off x="3384420" y="1085014"/>
            <a:ext cx="5472366" cy="806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슬라이드 번호 개체 틀 2">
            <a:extLst>
              <a:ext uri="{FF2B5EF4-FFF2-40B4-BE49-F238E27FC236}">
                <a16:creationId xmlns:a16="http://schemas.microsoft.com/office/drawing/2014/main" id="{D7EF4F1C-7E1B-4E34-9303-1C68F4E792B4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2016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ounded Rectangle 2241">
            <a:extLst>
              <a:ext uri="{FF2B5EF4-FFF2-40B4-BE49-F238E27FC236}">
                <a16:creationId xmlns:a16="http://schemas.microsoft.com/office/drawing/2014/main" id="{7F4EDBD2-587F-49DA-802C-059417B6C9A6}"/>
              </a:ext>
            </a:extLst>
          </p:cNvPr>
          <p:cNvSpPr/>
          <p:nvPr/>
        </p:nvSpPr>
        <p:spPr>
          <a:xfrm>
            <a:off x="8195842" y="1807895"/>
            <a:ext cx="3649476" cy="119372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40" name="Rounded Rectangle 2240">
            <a:extLst>
              <a:ext uri="{FF2B5EF4-FFF2-40B4-BE49-F238E27FC236}">
                <a16:creationId xmlns:a16="http://schemas.microsoft.com/office/drawing/2014/main" id="{EC7C7F8D-63CF-494B-B18E-7B3648D0775A}"/>
              </a:ext>
            </a:extLst>
          </p:cNvPr>
          <p:cNvSpPr/>
          <p:nvPr/>
        </p:nvSpPr>
        <p:spPr>
          <a:xfrm>
            <a:off x="8246642" y="4705636"/>
            <a:ext cx="3649475" cy="119372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00" name="Freeform: Shape 7393">
            <a:extLst>
              <a:ext uri="{FF2B5EF4-FFF2-40B4-BE49-F238E27FC236}">
                <a16:creationId xmlns:a16="http://schemas.microsoft.com/office/drawing/2014/main" id="{D2401CBB-A39F-4A02-9862-9675337EDDF0}"/>
              </a:ext>
            </a:extLst>
          </p:cNvPr>
          <p:cNvSpPr/>
          <p:nvPr/>
        </p:nvSpPr>
        <p:spPr>
          <a:xfrm>
            <a:off x="7856100" y="5030994"/>
            <a:ext cx="725058" cy="693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5" h="275">
                <a:moveTo>
                  <a:pt x="275" y="137"/>
                </a:moveTo>
                <a:cubicBezTo>
                  <a:pt x="275" y="61"/>
                  <a:pt x="213" y="0"/>
                  <a:pt x="138" y="0"/>
                </a:cubicBezTo>
                <a:cubicBezTo>
                  <a:pt x="62" y="0"/>
                  <a:pt x="0" y="61"/>
                  <a:pt x="0" y="137"/>
                </a:cubicBezTo>
                <a:cubicBezTo>
                  <a:pt x="0" y="214"/>
                  <a:pt x="62" y="275"/>
                  <a:pt x="138" y="275"/>
                </a:cubicBezTo>
                <a:cubicBezTo>
                  <a:pt x="213" y="275"/>
                  <a:pt x="275" y="214"/>
                  <a:pt x="275" y="137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95" name="Freeform: Shape 7381">
            <a:extLst>
              <a:ext uri="{FF2B5EF4-FFF2-40B4-BE49-F238E27FC236}">
                <a16:creationId xmlns:a16="http://schemas.microsoft.com/office/drawing/2014/main" id="{51611149-A539-4028-965D-E271C6925114}"/>
              </a:ext>
            </a:extLst>
          </p:cNvPr>
          <p:cNvSpPr/>
          <p:nvPr/>
        </p:nvSpPr>
        <p:spPr>
          <a:xfrm>
            <a:off x="6785767" y="5324070"/>
            <a:ext cx="1496853" cy="988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" h="16">
                <a:moveTo>
                  <a:pt x="227" y="16"/>
                </a:moveTo>
                <a:lnTo>
                  <a:pt x="0" y="16"/>
                </a:lnTo>
                <a:lnTo>
                  <a:pt x="0" y="0"/>
                </a:lnTo>
                <a:lnTo>
                  <a:pt x="22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98" name="Freeform: Shape 7393">
            <a:extLst>
              <a:ext uri="{FF2B5EF4-FFF2-40B4-BE49-F238E27FC236}">
                <a16:creationId xmlns:a16="http://schemas.microsoft.com/office/drawing/2014/main" id="{6B1E2DCC-4C4A-4CD4-BD63-C61A9F05DD9D}"/>
              </a:ext>
            </a:extLst>
          </p:cNvPr>
          <p:cNvSpPr/>
          <p:nvPr/>
        </p:nvSpPr>
        <p:spPr>
          <a:xfrm>
            <a:off x="7839444" y="2074117"/>
            <a:ext cx="725058" cy="689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5" h="275">
                <a:moveTo>
                  <a:pt x="275" y="137"/>
                </a:moveTo>
                <a:cubicBezTo>
                  <a:pt x="275" y="61"/>
                  <a:pt x="213" y="0"/>
                  <a:pt x="138" y="0"/>
                </a:cubicBezTo>
                <a:cubicBezTo>
                  <a:pt x="62" y="0"/>
                  <a:pt x="0" y="61"/>
                  <a:pt x="0" y="137"/>
                </a:cubicBezTo>
                <a:cubicBezTo>
                  <a:pt x="0" y="214"/>
                  <a:pt x="62" y="275"/>
                  <a:pt x="138" y="275"/>
                </a:cubicBezTo>
                <a:cubicBezTo>
                  <a:pt x="213" y="275"/>
                  <a:pt x="275" y="214"/>
                  <a:pt x="275" y="137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42" name="Rounded Rectangle 2239">
            <a:extLst>
              <a:ext uri="{FF2B5EF4-FFF2-40B4-BE49-F238E27FC236}">
                <a16:creationId xmlns:a16="http://schemas.microsoft.com/office/drawing/2014/main" id="{6FC95C61-81B4-4EC7-938C-A42E387DDB95}"/>
              </a:ext>
            </a:extLst>
          </p:cNvPr>
          <p:cNvSpPr/>
          <p:nvPr/>
        </p:nvSpPr>
        <p:spPr>
          <a:xfrm>
            <a:off x="370325" y="4695048"/>
            <a:ext cx="3671033" cy="11937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93" name="Freeform: Shape 7393">
            <a:extLst>
              <a:ext uri="{FF2B5EF4-FFF2-40B4-BE49-F238E27FC236}">
                <a16:creationId xmlns:a16="http://schemas.microsoft.com/office/drawing/2014/main" id="{F353304B-D6D7-4A9F-8959-BC930F4D31AC}"/>
              </a:ext>
            </a:extLst>
          </p:cNvPr>
          <p:cNvSpPr/>
          <p:nvPr/>
        </p:nvSpPr>
        <p:spPr>
          <a:xfrm>
            <a:off x="3828244" y="4972196"/>
            <a:ext cx="725058" cy="693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5" h="275">
                <a:moveTo>
                  <a:pt x="275" y="137"/>
                </a:moveTo>
                <a:cubicBezTo>
                  <a:pt x="275" y="61"/>
                  <a:pt x="213" y="0"/>
                  <a:pt x="138" y="0"/>
                </a:cubicBezTo>
                <a:cubicBezTo>
                  <a:pt x="62" y="0"/>
                  <a:pt x="0" y="61"/>
                  <a:pt x="0" y="137"/>
                </a:cubicBezTo>
                <a:cubicBezTo>
                  <a:pt x="0" y="214"/>
                  <a:pt x="62" y="275"/>
                  <a:pt x="138" y="275"/>
                </a:cubicBezTo>
                <a:cubicBezTo>
                  <a:pt x="213" y="275"/>
                  <a:pt x="275" y="214"/>
                  <a:pt x="275" y="137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90" name="Freeform: Shape 7381">
            <a:extLst>
              <a:ext uri="{FF2B5EF4-FFF2-40B4-BE49-F238E27FC236}">
                <a16:creationId xmlns:a16="http://schemas.microsoft.com/office/drawing/2014/main" id="{7F361228-E4B7-46CB-B8FB-5DAD2D47F3A6}"/>
              </a:ext>
            </a:extLst>
          </p:cNvPr>
          <p:cNvSpPr/>
          <p:nvPr/>
        </p:nvSpPr>
        <p:spPr>
          <a:xfrm>
            <a:off x="3957293" y="5284153"/>
            <a:ext cx="1496853" cy="988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" h="16">
                <a:moveTo>
                  <a:pt x="227" y="16"/>
                </a:moveTo>
                <a:lnTo>
                  <a:pt x="0" y="16"/>
                </a:lnTo>
                <a:lnTo>
                  <a:pt x="0" y="0"/>
                </a:lnTo>
                <a:lnTo>
                  <a:pt x="22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04547E2-A311-4694-9829-69CFFD93B3F0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FF013-F7AB-4F5D-B8CA-0E01E37B3EA1}"/>
              </a:ext>
            </a:extLst>
          </p:cNvPr>
          <p:cNvSpPr txBox="1"/>
          <p:nvPr/>
        </p:nvSpPr>
        <p:spPr>
          <a:xfrm>
            <a:off x="9979418" y="240009"/>
            <a:ext cx="30929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dirty="0">
                <a:solidFill>
                  <a:srgbClr val="333F5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 향후 계획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04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43" name="Rounded Rectangle 5">
            <a:extLst>
              <a:ext uri="{FF2B5EF4-FFF2-40B4-BE49-F238E27FC236}">
                <a16:creationId xmlns:a16="http://schemas.microsoft.com/office/drawing/2014/main" id="{334CEE7C-8178-407F-9C9E-D580781AA7DB}"/>
              </a:ext>
            </a:extLst>
          </p:cNvPr>
          <p:cNvSpPr/>
          <p:nvPr/>
        </p:nvSpPr>
        <p:spPr>
          <a:xfrm>
            <a:off x="370325" y="1828802"/>
            <a:ext cx="3671033" cy="119372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44" name="Freeform: Shape 7381">
            <a:extLst>
              <a:ext uri="{FF2B5EF4-FFF2-40B4-BE49-F238E27FC236}">
                <a16:creationId xmlns:a16="http://schemas.microsoft.com/office/drawing/2014/main" id="{59374CC2-EC88-4607-91ED-8B14C3BAAA04}"/>
              </a:ext>
            </a:extLst>
          </p:cNvPr>
          <p:cNvSpPr/>
          <p:nvPr/>
        </p:nvSpPr>
        <p:spPr>
          <a:xfrm>
            <a:off x="3947789" y="2417743"/>
            <a:ext cx="1496853" cy="988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" h="16">
                <a:moveTo>
                  <a:pt x="227" y="16"/>
                </a:moveTo>
                <a:lnTo>
                  <a:pt x="0" y="16"/>
                </a:lnTo>
                <a:lnTo>
                  <a:pt x="0" y="0"/>
                </a:lnTo>
                <a:lnTo>
                  <a:pt x="22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9FA0126-A443-42C3-86DC-97E1D4F35FE1}"/>
              </a:ext>
            </a:extLst>
          </p:cNvPr>
          <p:cNvSpPr txBox="1"/>
          <p:nvPr/>
        </p:nvSpPr>
        <p:spPr>
          <a:xfrm>
            <a:off x="1153153" y="515266"/>
            <a:ext cx="999117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Black" panose="020F0502020204030203" pitchFamily="34" charset="0"/>
              </a:rPr>
              <a:t>S.W.O.</a:t>
            </a:r>
            <a:r>
              <a:rPr lang="en-US" sz="3000" b="1" dirty="0">
                <a:solidFill>
                  <a:srgbClr val="44546A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Black" panose="020F0502020204030203" pitchFamily="34" charset="0"/>
              </a:rPr>
              <a:t>T </a:t>
            </a:r>
            <a:r>
              <a:rPr lang="en-US" altLang="ko-KR" sz="3000" b="1" i="0" dirty="0">
                <a:solidFill>
                  <a:srgbClr val="44546A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analysis</a:t>
            </a:r>
            <a:endParaRPr lang="en-US" sz="3000" b="1" dirty="0">
              <a:solidFill>
                <a:srgbClr val="44546A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Lato Black" panose="020F0502020204030203" pitchFamily="34" charset="0"/>
            </a:endParaRPr>
          </a:p>
        </p:txBody>
      </p:sp>
      <p:sp>
        <p:nvSpPr>
          <p:cNvPr id="150" name="Freeform: Shape 7380">
            <a:extLst>
              <a:ext uri="{FF2B5EF4-FFF2-40B4-BE49-F238E27FC236}">
                <a16:creationId xmlns:a16="http://schemas.microsoft.com/office/drawing/2014/main" id="{D8DD25E2-6D35-4F85-A70E-753569151BFD}"/>
              </a:ext>
            </a:extLst>
          </p:cNvPr>
          <p:cNvSpPr/>
          <p:nvPr/>
        </p:nvSpPr>
        <p:spPr>
          <a:xfrm>
            <a:off x="5358947" y="2427717"/>
            <a:ext cx="98342" cy="295529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" h="1077">
                <a:moveTo>
                  <a:pt x="16" y="1077"/>
                </a:moveTo>
                <a:lnTo>
                  <a:pt x="0" y="1077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55" name="Freeform: Shape 7393">
            <a:extLst>
              <a:ext uri="{FF2B5EF4-FFF2-40B4-BE49-F238E27FC236}">
                <a16:creationId xmlns:a16="http://schemas.microsoft.com/office/drawing/2014/main" id="{C6F4578D-65F9-441B-A8E8-94D4A1B20DE8}"/>
              </a:ext>
            </a:extLst>
          </p:cNvPr>
          <p:cNvSpPr/>
          <p:nvPr/>
        </p:nvSpPr>
        <p:spPr>
          <a:xfrm>
            <a:off x="3784440" y="2069795"/>
            <a:ext cx="725058" cy="693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5" h="275">
                <a:moveTo>
                  <a:pt x="275" y="137"/>
                </a:moveTo>
                <a:cubicBezTo>
                  <a:pt x="275" y="61"/>
                  <a:pt x="213" y="0"/>
                  <a:pt x="138" y="0"/>
                </a:cubicBezTo>
                <a:cubicBezTo>
                  <a:pt x="62" y="0"/>
                  <a:pt x="0" y="61"/>
                  <a:pt x="0" y="137"/>
                </a:cubicBezTo>
                <a:cubicBezTo>
                  <a:pt x="0" y="214"/>
                  <a:pt x="62" y="275"/>
                  <a:pt x="138" y="275"/>
                </a:cubicBezTo>
                <a:cubicBezTo>
                  <a:pt x="213" y="275"/>
                  <a:pt x="275" y="214"/>
                  <a:pt x="275" y="137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65" name="Freeform: Shape 8429">
            <a:extLst>
              <a:ext uri="{FF2B5EF4-FFF2-40B4-BE49-F238E27FC236}">
                <a16:creationId xmlns:a16="http://schemas.microsoft.com/office/drawing/2014/main" id="{5D27781D-1E11-4907-BB3C-1F7A790D3EDC}"/>
              </a:ext>
            </a:extLst>
          </p:cNvPr>
          <p:cNvSpPr/>
          <p:nvPr/>
        </p:nvSpPr>
        <p:spPr>
          <a:xfrm>
            <a:off x="7932105" y="5083837"/>
            <a:ext cx="615054" cy="57835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1">
                <a:moveTo>
                  <a:pt x="120" y="241"/>
                </a:moveTo>
                <a:cubicBezTo>
                  <a:pt x="186" y="241"/>
                  <a:pt x="242" y="186"/>
                  <a:pt x="242" y="120"/>
                </a:cubicBezTo>
                <a:cubicBezTo>
                  <a:pt x="242" y="55"/>
                  <a:pt x="186" y="0"/>
                  <a:pt x="120" y="0"/>
                </a:cubicBez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66" name="Freeform: Shape 8430">
            <a:extLst>
              <a:ext uri="{FF2B5EF4-FFF2-40B4-BE49-F238E27FC236}">
                <a16:creationId xmlns:a16="http://schemas.microsoft.com/office/drawing/2014/main" id="{E7E27B77-0826-4E67-A7DF-C509FB8810EC}"/>
              </a:ext>
            </a:extLst>
          </p:cNvPr>
          <p:cNvSpPr/>
          <p:nvPr/>
        </p:nvSpPr>
        <p:spPr>
          <a:xfrm>
            <a:off x="3860928" y="5011075"/>
            <a:ext cx="613550" cy="61611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1">
                <a:moveTo>
                  <a:pt x="120" y="0"/>
                </a:move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ubicBezTo>
                  <a:pt x="186" y="241"/>
                  <a:pt x="240" y="186"/>
                  <a:pt x="240" y="120"/>
                </a:cubicBezTo>
                <a:cubicBezTo>
                  <a:pt x="240" y="55"/>
                  <a:pt x="186" y="0"/>
                  <a:pt x="120" y="0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67" name="Freeform: Shape 8432">
            <a:extLst>
              <a:ext uri="{FF2B5EF4-FFF2-40B4-BE49-F238E27FC236}">
                <a16:creationId xmlns:a16="http://schemas.microsoft.com/office/drawing/2014/main" id="{ED5959F1-4D29-44B3-8186-C3DE7391E199}"/>
              </a:ext>
            </a:extLst>
          </p:cNvPr>
          <p:cNvSpPr/>
          <p:nvPr/>
        </p:nvSpPr>
        <p:spPr>
          <a:xfrm>
            <a:off x="3815528" y="2108040"/>
            <a:ext cx="613550" cy="61868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2">
                <a:moveTo>
                  <a:pt x="0" y="121"/>
                </a:moveTo>
                <a:cubicBezTo>
                  <a:pt x="0" y="187"/>
                  <a:pt x="53" y="242"/>
                  <a:pt x="120" y="242"/>
                </a:cubicBezTo>
                <a:cubicBezTo>
                  <a:pt x="186" y="242"/>
                  <a:pt x="240" y="187"/>
                  <a:pt x="240" y="121"/>
                </a:cubicBezTo>
                <a:cubicBezTo>
                  <a:pt x="240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68" name="Freeform: Shape 8606">
            <a:extLst>
              <a:ext uri="{FF2B5EF4-FFF2-40B4-BE49-F238E27FC236}">
                <a16:creationId xmlns:a16="http://schemas.microsoft.com/office/drawing/2014/main" id="{E1A67CC2-8E2D-425A-AE23-A5A447AF1ED5}"/>
              </a:ext>
            </a:extLst>
          </p:cNvPr>
          <p:cNvSpPr/>
          <p:nvPr/>
        </p:nvSpPr>
        <p:spPr>
          <a:xfrm>
            <a:off x="3810161" y="2409965"/>
            <a:ext cx="613550" cy="3080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121">
                <a:moveTo>
                  <a:pt x="0" y="0"/>
                </a:moveTo>
                <a:lnTo>
                  <a:pt x="240" y="0"/>
                </a:lnTo>
                <a:cubicBezTo>
                  <a:pt x="240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69" name="Freeform: Shape 8608">
            <a:extLst>
              <a:ext uri="{FF2B5EF4-FFF2-40B4-BE49-F238E27FC236}">
                <a16:creationId xmlns:a16="http://schemas.microsoft.com/office/drawing/2014/main" id="{592C2AD1-481E-447C-9457-30073A2048F3}"/>
              </a:ext>
            </a:extLst>
          </p:cNvPr>
          <p:cNvSpPr/>
          <p:nvPr/>
        </p:nvSpPr>
        <p:spPr>
          <a:xfrm>
            <a:off x="3860928" y="5319133"/>
            <a:ext cx="613550" cy="3080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121">
                <a:moveTo>
                  <a:pt x="0" y="0"/>
                </a:moveTo>
                <a:lnTo>
                  <a:pt x="240" y="0"/>
                </a:lnTo>
                <a:cubicBezTo>
                  <a:pt x="240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70" name="Freeform: Shape 8609">
            <a:extLst>
              <a:ext uri="{FF2B5EF4-FFF2-40B4-BE49-F238E27FC236}">
                <a16:creationId xmlns:a16="http://schemas.microsoft.com/office/drawing/2014/main" id="{AE24F0A1-6406-492E-B766-560AA6AB0AD5}"/>
              </a:ext>
            </a:extLst>
          </p:cNvPr>
          <p:cNvSpPr/>
          <p:nvPr/>
        </p:nvSpPr>
        <p:spPr>
          <a:xfrm>
            <a:off x="7931961" y="5367757"/>
            <a:ext cx="614098" cy="2772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121">
                <a:moveTo>
                  <a:pt x="0" y="0"/>
                </a:moveTo>
                <a:lnTo>
                  <a:pt x="242" y="0"/>
                </a:lnTo>
                <a:cubicBezTo>
                  <a:pt x="242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72" name="Oval 3">
            <a:extLst>
              <a:ext uri="{FF2B5EF4-FFF2-40B4-BE49-F238E27FC236}">
                <a16:creationId xmlns:a16="http://schemas.microsoft.com/office/drawing/2014/main" id="{E96E1118-BAB2-429F-9A34-880E62D87EF5}"/>
              </a:ext>
            </a:extLst>
          </p:cNvPr>
          <p:cNvSpPr/>
          <p:nvPr/>
        </p:nvSpPr>
        <p:spPr>
          <a:xfrm>
            <a:off x="5030190" y="2755642"/>
            <a:ext cx="2099258" cy="20093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3" name="Rectangle 2225">
            <a:extLst>
              <a:ext uri="{FF2B5EF4-FFF2-40B4-BE49-F238E27FC236}">
                <a16:creationId xmlns:a16="http://schemas.microsoft.com/office/drawing/2014/main" id="{53BFD03A-096E-4D63-800C-BA31174E8DE6}"/>
              </a:ext>
            </a:extLst>
          </p:cNvPr>
          <p:cNvSpPr/>
          <p:nvPr/>
        </p:nvSpPr>
        <p:spPr>
          <a:xfrm>
            <a:off x="3339293" y="2212425"/>
            <a:ext cx="156726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SO</a:t>
            </a:r>
          </a:p>
        </p:txBody>
      </p:sp>
      <p:sp>
        <p:nvSpPr>
          <p:cNvPr id="175" name="Rectangle 2227">
            <a:extLst>
              <a:ext uri="{FF2B5EF4-FFF2-40B4-BE49-F238E27FC236}">
                <a16:creationId xmlns:a16="http://schemas.microsoft.com/office/drawing/2014/main" id="{F4C37654-5B78-4894-A06B-B0C3EA96F283}"/>
              </a:ext>
            </a:extLst>
          </p:cNvPr>
          <p:cNvSpPr/>
          <p:nvPr/>
        </p:nvSpPr>
        <p:spPr>
          <a:xfrm>
            <a:off x="3363337" y="5096427"/>
            <a:ext cx="15672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ST</a:t>
            </a:r>
          </a:p>
        </p:txBody>
      </p:sp>
      <p:sp>
        <p:nvSpPr>
          <p:cNvPr id="176" name="Rectangle 2228">
            <a:extLst>
              <a:ext uri="{FF2B5EF4-FFF2-40B4-BE49-F238E27FC236}">
                <a16:creationId xmlns:a16="http://schemas.microsoft.com/office/drawing/2014/main" id="{95327912-AE3F-4C76-B2A1-7CC2C0161385}"/>
              </a:ext>
            </a:extLst>
          </p:cNvPr>
          <p:cNvSpPr/>
          <p:nvPr/>
        </p:nvSpPr>
        <p:spPr>
          <a:xfrm>
            <a:off x="7880451" y="5162035"/>
            <a:ext cx="70431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WT</a:t>
            </a:r>
          </a:p>
        </p:txBody>
      </p:sp>
      <p:grpSp>
        <p:nvGrpSpPr>
          <p:cNvPr id="177" name="Group 2229">
            <a:extLst>
              <a:ext uri="{FF2B5EF4-FFF2-40B4-BE49-F238E27FC236}">
                <a16:creationId xmlns:a16="http://schemas.microsoft.com/office/drawing/2014/main" id="{D11E92A3-809F-49B0-977D-EF08C4C36086}"/>
              </a:ext>
            </a:extLst>
          </p:cNvPr>
          <p:cNvGrpSpPr/>
          <p:nvPr/>
        </p:nvGrpSpPr>
        <p:grpSpPr>
          <a:xfrm>
            <a:off x="492265" y="1840423"/>
            <a:ext cx="11269000" cy="1039492"/>
            <a:chOff x="931062" y="4364560"/>
            <a:chExt cx="15741290" cy="158784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3E4D52E-35A7-40FA-B265-0B999B98910B}"/>
                </a:ext>
              </a:extLst>
            </p:cNvPr>
            <p:cNvSpPr txBox="1"/>
            <p:nvPr/>
          </p:nvSpPr>
          <p:spPr>
            <a:xfrm>
              <a:off x="931062" y="4932802"/>
              <a:ext cx="4163224" cy="1019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전기차에 관심 있는 신규 투자자 집중 </a:t>
              </a:r>
              <a:endParaRPr lang="en-US" altLang="ko-KR" sz="13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마케팅</a:t>
              </a:r>
              <a:endParaRPr lang="en-US" sz="13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FFF2A3D-AD3A-4526-BA76-E80AA214714D}"/>
                </a:ext>
              </a:extLst>
            </p:cNvPr>
            <p:cNvSpPr txBox="1"/>
            <p:nvPr/>
          </p:nvSpPr>
          <p:spPr>
            <a:xfrm>
              <a:off x="10044512" y="4744623"/>
              <a:ext cx="6617924" cy="1019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 각 증권사에 전기차 분야 주식 예측 </a:t>
              </a:r>
              <a:endParaRPr lang="en-US" altLang="ko-KR" sz="13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솔루션 제공 문의</a:t>
              </a:r>
              <a:endParaRPr lang="en-US" sz="13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5686D36-FF9B-4B33-A398-91413E932B02}"/>
                </a:ext>
              </a:extLst>
            </p:cNvPr>
            <p:cNvSpPr txBox="1"/>
            <p:nvPr/>
          </p:nvSpPr>
          <p:spPr>
            <a:xfrm>
              <a:off x="14331959" y="4364560"/>
              <a:ext cx="2340393" cy="493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5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W-O </a:t>
              </a:r>
              <a:r>
                <a:rPr lang="ko-KR" altLang="en-US" sz="15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전략 및 분석</a:t>
              </a:r>
              <a:endParaRPr lang="en-US" sz="1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endParaRPr>
            </a:p>
          </p:txBody>
        </p:sp>
      </p:grpSp>
      <p:grpSp>
        <p:nvGrpSpPr>
          <p:cNvPr id="182" name="Group 2234">
            <a:extLst>
              <a:ext uri="{FF2B5EF4-FFF2-40B4-BE49-F238E27FC236}">
                <a16:creationId xmlns:a16="http://schemas.microsoft.com/office/drawing/2014/main" id="{3E52C845-78BE-4349-9FE9-DD137B49E437}"/>
              </a:ext>
            </a:extLst>
          </p:cNvPr>
          <p:cNvGrpSpPr/>
          <p:nvPr/>
        </p:nvGrpSpPr>
        <p:grpSpPr>
          <a:xfrm>
            <a:off x="465559" y="4810613"/>
            <a:ext cx="11316026" cy="921511"/>
            <a:chOff x="3422100" y="7806049"/>
            <a:chExt cx="11316026" cy="921511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1243544-E53A-46C1-B569-FB86DF2C2F54}"/>
                </a:ext>
              </a:extLst>
            </p:cNvPr>
            <p:cNvSpPr txBox="1"/>
            <p:nvPr/>
          </p:nvSpPr>
          <p:spPr>
            <a:xfrm>
              <a:off x="3422100" y="8060390"/>
              <a:ext cx="3538846" cy="667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b="0" i="0" dirty="0">
                  <a:solidFill>
                    <a:schemeClr val="bg1"/>
                  </a:solidFill>
                  <a:effectLst/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뉴스</a:t>
              </a:r>
              <a:r>
                <a:rPr lang="en-US" altLang="ko-KR" sz="1300" b="0" i="0" dirty="0">
                  <a:solidFill>
                    <a:schemeClr val="bg1"/>
                  </a:solidFill>
                  <a:effectLst/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+</a:t>
              </a:r>
              <a:r>
                <a:rPr lang="ko-KR" altLang="en-US" sz="1300" b="0" i="0" dirty="0">
                  <a:solidFill>
                    <a:schemeClr val="bg1"/>
                  </a:solidFill>
                  <a:effectLst/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수치 </a:t>
              </a:r>
              <a:r>
                <a:rPr lang="en-US" altLang="ko-KR" sz="1300" b="0" i="0" dirty="0">
                  <a:solidFill>
                    <a:schemeClr val="bg1"/>
                  </a:solidFill>
                  <a:effectLst/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data </a:t>
              </a:r>
              <a:r>
                <a:rPr lang="ko-KR" altLang="en-US" sz="1300" b="0" i="0" dirty="0">
                  <a:solidFill>
                    <a:schemeClr val="bg1"/>
                  </a:solidFill>
                  <a:effectLst/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기반 솔루션으로 기존 솔루션에 비해 높은 성능 기대</a:t>
              </a:r>
              <a:endParaRPr lang="en-US" sz="13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9C5C2C4-CCA9-414E-8A14-206C00211E54}"/>
                </a:ext>
              </a:extLst>
            </p:cNvPr>
            <p:cNvSpPr txBox="1"/>
            <p:nvPr/>
          </p:nvSpPr>
          <p:spPr>
            <a:xfrm>
              <a:off x="3472510" y="7810982"/>
              <a:ext cx="160332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S-T </a:t>
              </a:r>
              <a:r>
                <a:rPr lang="ko-KR" altLang="en-US" sz="15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전략 및 분석</a:t>
              </a:r>
              <a:endParaRPr lang="en-US" sz="1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CAA0188-D9CB-48BC-B18D-34ED402100A2}"/>
                </a:ext>
              </a:extLst>
            </p:cNvPr>
            <p:cNvSpPr txBox="1"/>
            <p:nvPr/>
          </p:nvSpPr>
          <p:spPr>
            <a:xfrm>
              <a:off x="11833647" y="8050953"/>
              <a:ext cx="2898314" cy="667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300" b="0" i="0" dirty="0" err="1">
                  <a:solidFill>
                    <a:schemeClr val="bg1"/>
                  </a:solidFill>
                  <a:effectLst/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로보어드바이저를</a:t>
              </a:r>
              <a:r>
                <a:rPr lang="ko-KR" altLang="en-US" sz="1300" b="0" i="0" dirty="0">
                  <a:solidFill>
                    <a:schemeClr val="bg1"/>
                  </a:solidFill>
                  <a:effectLst/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이용하는 전기차 관심 투자자에게 마케팅</a:t>
              </a:r>
              <a:endParaRPr lang="en-US" sz="13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8983E23-59D5-4BF9-A23D-F034F08ED206}"/>
                </a:ext>
              </a:extLst>
            </p:cNvPr>
            <p:cNvSpPr txBox="1"/>
            <p:nvPr/>
          </p:nvSpPr>
          <p:spPr>
            <a:xfrm>
              <a:off x="13048241" y="7806049"/>
              <a:ext cx="16898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5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W-T </a:t>
              </a:r>
              <a:r>
                <a:rPr lang="ko-KR" altLang="en-US" sz="15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전략 및 분석</a:t>
              </a:r>
              <a:endParaRPr lang="en-US" sz="1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CF696377-D362-4B0D-8F9B-DE5943D63389}"/>
              </a:ext>
            </a:extLst>
          </p:cNvPr>
          <p:cNvSpPr txBox="1"/>
          <p:nvPr/>
        </p:nvSpPr>
        <p:spPr>
          <a:xfrm>
            <a:off x="4710800" y="3560255"/>
            <a:ext cx="27380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tx2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ATM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E323890-283C-44E9-BA7C-93E4C786FD71}"/>
              </a:ext>
            </a:extLst>
          </p:cNvPr>
          <p:cNvSpPr txBox="1"/>
          <p:nvPr/>
        </p:nvSpPr>
        <p:spPr>
          <a:xfrm>
            <a:off x="496151" y="1927478"/>
            <a:ext cx="16369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S-O </a:t>
            </a:r>
            <a:r>
              <a:rPr lang="ko-KR" altLang="en-US" sz="1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전략</a:t>
            </a:r>
            <a:r>
              <a:rPr lang="en-US" altLang="ko-KR" sz="1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및 분석</a:t>
            </a:r>
            <a:endParaRPr lang="en-US" sz="1500" b="1" dirty="0">
              <a:solidFill>
                <a:schemeClr val="bg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194" name="Freeform: Shape 7380">
            <a:extLst>
              <a:ext uri="{FF2B5EF4-FFF2-40B4-BE49-F238E27FC236}">
                <a16:creationId xmlns:a16="http://schemas.microsoft.com/office/drawing/2014/main" id="{8EB8F2EF-C5FC-4CC4-9C8C-F487A2CB4B44}"/>
              </a:ext>
            </a:extLst>
          </p:cNvPr>
          <p:cNvSpPr/>
          <p:nvPr/>
        </p:nvSpPr>
        <p:spPr>
          <a:xfrm>
            <a:off x="6771273" y="2455819"/>
            <a:ext cx="98342" cy="295529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" h="1077">
                <a:moveTo>
                  <a:pt x="16" y="1077"/>
                </a:moveTo>
                <a:lnTo>
                  <a:pt x="0" y="1077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96" name="Freeform: Shape 7381">
            <a:extLst>
              <a:ext uri="{FF2B5EF4-FFF2-40B4-BE49-F238E27FC236}">
                <a16:creationId xmlns:a16="http://schemas.microsoft.com/office/drawing/2014/main" id="{CC3685E2-D470-4665-BDFD-17CF3E4354C2}"/>
              </a:ext>
            </a:extLst>
          </p:cNvPr>
          <p:cNvSpPr/>
          <p:nvPr/>
        </p:nvSpPr>
        <p:spPr>
          <a:xfrm>
            <a:off x="6771273" y="2404760"/>
            <a:ext cx="1496853" cy="988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" h="16">
                <a:moveTo>
                  <a:pt x="227" y="16"/>
                </a:moveTo>
                <a:lnTo>
                  <a:pt x="0" y="16"/>
                </a:lnTo>
                <a:lnTo>
                  <a:pt x="0" y="0"/>
                </a:lnTo>
                <a:lnTo>
                  <a:pt x="22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64" name="Freeform: Shape 8427">
            <a:extLst>
              <a:ext uri="{FF2B5EF4-FFF2-40B4-BE49-F238E27FC236}">
                <a16:creationId xmlns:a16="http://schemas.microsoft.com/office/drawing/2014/main" id="{3D01AA33-9019-4ED6-8C9D-9FEF647CBF22}"/>
              </a:ext>
            </a:extLst>
          </p:cNvPr>
          <p:cNvSpPr/>
          <p:nvPr/>
        </p:nvSpPr>
        <p:spPr>
          <a:xfrm>
            <a:off x="7902571" y="2115255"/>
            <a:ext cx="626528" cy="60183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2">
                <a:moveTo>
                  <a:pt x="120" y="242"/>
                </a:moveTo>
                <a:cubicBezTo>
                  <a:pt x="186" y="242"/>
                  <a:pt x="242" y="187"/>
                  <a:pt x="242" y="121"/>
                </a:cubicBezTo>
                <a:cubicBezTo>
                  <a:pt x="242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ubicBezTo>
                  <a:pt x="0" y="187"/>
                  <a:pt x="53" y="242"/>
                  <a:pt x="120" y="242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71" name="Freeform: Shape 8611">
            <a:extLst>
              <a:ext uri="{FF2B5EF4-FFF2-40B4-BE49-F238E27FC236}">
                <a16:creationId xmlns:a16="http://schemas.microsoft.com/office/drawing/2014/main" id="{06893D36-6698-4A0F-AE2D-6F6453FF7849}"/>
              </a:ext>
            </a:extLst>
          </p:cNvPr>
          <p:cNvSpPr/>
          <p:nvPr/>
        </p:nvSpPr>
        <p:spPr>
          <a:xfrm>
            <a:off x="7902571" y="2441538"/>
            <a:ext cx="626528" cy="2702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121">
                <a:moveTo>
                  <a:pt x="0" y="0"/>
                </a:moveTo>
                <a:lnTo>
                  <a:pt x="242" y="0"/>
                </a:lnTo>
                <a:cubicBezTo>
                  <a:pt x="242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97" name="Rectangle 2227">
            <a:extLst>
              <a:ext uri="{FF2B5EF4-FFF2-40B4-BE49-F238E27FC236}">
                <a16:creationId xmlns:a16="http://schemas.microsoft.com/office/drawing/2014/main" id="{4BB38131-8FE7-400E-AF0F-DD869E5247CD}"/>
              </a:ext>
            </a:extLst>
          </p:cNvPr>
          <p:cNvSpPr/>
          <p:nvPr/>
        </p:nvSpPr>
        <p:spPr>
          <a:xfrm>
            <a:off x="7437244" y="2214683"/>
            <a:ext cx="156726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WO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AB761551-8339-44E0-BAB2-F6AD3D26F637}"/>
              </a:ext>
            </a:extLst>
          </p:cNvPr>
          <p:cNvSpPr/>
          <p:nvPr/>
        </p:nvSpPr>
        <p:spPr>
          <a:xfrm rot="5400000">
            <a:off x="5729667" y="359398"/>
            <a:ext cx="429568" cy="1256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202" name="그림 201">
            <a:extLst>
              <a:ext uri="{FF2B5EF4-FFF2-40B4-BE49-F238E27FC236}">
                <a16:creationId xmlns:a16="http://schemas.microsoft.com/office/drawing/2014/main" id="{8A3F5C76-287E-425D-8AD8-3B56C36EA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3"/>
            <a:ext cx="805135" cy="290794"/>
          </a:xfrm>
          <a:prstGeom prst="rect">
            <a:avLst/>
          </a:prstGeom>
        </p:spPr>
      </p:pic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F97204E-C73E-4C52-9198-F86D42F33A41}"/>
              </a:ext>
            </a:extLst>
          </p:cNvPr>
          <p:cNvSpPr/>
          <p:nvPr/>
        </p:nvSpPr>
        <p:spPr>
          <a:xfrm>
            <a:off x="3384420" y="1085014"/>
            <a:ext cx="5472366" cy="806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161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CF016512-2DFA-49A1-928D-7E0666A89AEE}"/>
              </a:ext>
            </a:extLst>
          </p:cNvPr>
          <p:cNvSpPr/>
          <p:nvPr/>
        </p:nvSpPr>
        <p:spPr>
          <a:xfrm>
            <a:off x="3956711" y="1196280"/>
            <a:ext cx="4278577" cy="4323043"/>
          </a:xfrm>
          <a:prstGeom prst="ellipse">
            <a:avLst/>
          </a:prstGeom>
          <a:noFill/>
          <a:ln w="76200">
            <a:solidFill>
              <a:srgbClr val="122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04547E2-A311-4694-9829-69CFFD93B3F0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FF013-F7AB-4F5D-B8CA-0E01E37B3EA1}"/>
              </a:ext>
            </a:extLst>
          </p:cNvPr>
          <p:cNvSpPr txBox="1"/>
          <p:nvPr/>
        </p:nvSpPr>
        <p:spPr>
          <a:xfrm>
            <a:off x="9979418" y="240009"/>
            <a:ext cx="30929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dirty="0">
                <a:solidFill>
                  <a:srgbClr val="333F5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 향후 계획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04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F335890-C607-49F5-A9A2-AA5081BC6E15}"/>
              </a:ext>
            </a:extLst>
          </p:cNvPr>
          <p:cNvSpPr/>
          <p:nvPr/>
        </p:nvSpPr>
        <p:spPr>
          <a:xfrm>
            <a:off x="5552498" y="758264"/>
            <a:ext cx="1087003" cy="108587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01</a:t>
            </a:r>
            <a:endParaRPr lang="ko-KR" altLang="en-US" sz="3000" b="1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7661681-CE0F-49B7-BCC5-E308E55C9CB6}"/>
              </a:ext>
            </a:extLst>
          </p:cNvPr>
          <p:cNvSpPr/>
          <p:nvPr/>
        </p:nvSpPr>
        <p:spPr>
          <a:xfrm>
            <a:off x="4308131" y="4763646"/>
            <a:ext cx="1087003" cy="1085872"/>
          </a:xfrm>
          <a:prstGeom prst="ellipse">
            <a:avLst/>
          </a:prstGeom>
          <a:solidFill>
            <a:srgbClr val="325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03</a:t>
            </a:r>
            <a:endParaRPr lang="ko-KR" altLang="en-US" sz="3000" b="1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0998BC3-BCCD-400B-AFAB-186A1ED3EC01}"/>
              </a:ext>
            </a:extLst>
          </p:cNvPr>
          <p:cNvSpPr/>
          <p:nvPr/>
        </p:nvSpPr>
        <p:spPr>
          <a:xfrm>
            <a:off x="3544682" y="2268681"/>
            <a:ext cx="1087003" cy="1085872"/>
          </a:xfrm>
          <a:prstGeom prst="ellipse">
            <a:avLst/>
          </a:prstGeom>
          <a:solidFill>
            <a:srgbClr val="FB0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b="1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02</a:t>
            </a:r>
            <a:endParaRPr lang="ko-KR" altLang="en-US" sz="3500" b="1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04D624B-C48D-497F-B6FB-B039041BC0BE}"/>
              </a:ext>
            </a:extLst>
          </p:cNvPr>
          <p:cNvSpPr/>
          <p:nvPr/>
        </p:nvSpPr>
        <p:spPr>
          <a:xfrm>
            <a:off x="7678391" y="2335856"/>
            <a:ext cx="1087003" cy="1085872"/>
          </a:xfrm>
          <a:prstGeom prst="ellipse">
            <a:avLst/>
          </a:prstGeom>
          <a:solidFill>
            <a:srgbClr val="5C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05</a:t>
            </a:r>
            <a:endParaRPr lang="ko-KR" altLang="en-US" sz="30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7B4E970-C673-49E1-B7BB-234C9057007D}"/>
              </a:ext>
            </a:extLst>
          </p:cNvPr>
          <p:cNvSpPr/>
          <p:nvPr/>
        </p:nvSpPr>
        <p:spPr>
          <a:xfrm>
            <a:off x="6796868" y="4763646"/>
            <a:ext cx="1087003" cy="1085872"/>
          </a:xfrm>
          <a:prstGeom prst="ellipse">
            <a:avLst/>
          </a:prstGeom>
          <a:solidFill>
            <a:srgbClr val="659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04</a:t>
            </a:r>
            <a:endParaRPr lang="ko-KR" altLang="en-US" sz="3000" b="1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AC2D1-A4C5-4CB1-A68F-274173B93759}"/>
              </a:ext>
            </a:extLst>
          </p:cNvPr>
          <p:cNvSpPr txBox="1"/>
          <p:nvPr/>
        </p:nvSpPr>
        <p:spPr>
          <a:xfrm>
            <a:off x="3659224" y="474980"/>
            <a:ext cx="1702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수집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21333B9-4622-4530-B65F-E2F472132867}"/>
              </a:ext>
            </a:extLst>
          </p:cNvPr>
          <p:cNvSpPr txBox="1"/>
          <p:nvPr/>
        </p:nvSpPr>
        <p:spPr>
          <a:xfrm>
            <a:off x="1666019" y="2557844"/>
            <a:ext cx="199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B0D46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</a:t>
            </a:r>
            <a:r>
              <a:rPr lang="ko-KR" altLang="en-US" sz="2000" dirty="0" err="1">
                <a:solidFill>
                  <a:srgbClr val="FB0D46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전처리</a:t>
            </a:r>
            <a:endParaRPr lang="ko-KR" altLang="en-US" sz="2000" dirty="0">
              <a:solidFill>
                <a:srgbClr val="FB0D46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9D3845F-D66A-4564-88BC-02CC90D2AE40}"/>
              </a:ext>
            </a:extLst>
          </p:cNvPr>
          <p:cNvSpPr txBox="1"/>
          <p:nvPr/>
        </p:nvSpPr>
        <p:spPr>
          <a:xfrm>
            <a:off x="1738798" y="4906472"/>
            <a:ext cx="2618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259A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 구현 및 검증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3B532C0-37A5-4491-92FD-581D2985D321}"/>
              </a:ext>
            </a:extLst>
          </p:cNvPr>
          <p:cNvSpPr txBox="1"/>
          <p:nvPr/>
        </p:nvSpPr>
        <p:spPr>
          <a:xfrm>
            <a:off x="8839285" y="2451359"/>
            <a:ext cx="2999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CBCD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평가 </a:t>
            </a:r>
            <a:endParaRPr lang="en-US" altLang="ko-KR" sz="2000" dirty="0">
              <a:solidFill>
                <a:srgbClr val="5CBCD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ko-KR" altLang="en-US" sz="2000" dirty="0">
                <a:solidFill>
                  <a:srgbClr val="5CBCD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및 보고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7F8FC1-018D-4AEA-B629-F572FB26AD9E}"/>
              </a:ext>
            </a:extLst>
          </p:cNvPr>
          <p:cNvSpPr txBox="1"/>
          <p:nvPr/>
        </p:nvSpPr>
        <p:spPr>
          <a:xfrm>
            <a:off x="7999807" y="4906472"/>
            <a:ext cx="299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599ED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앱 구현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DDD38A-A555-4E35-8418-B1105F8C4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299" y="447758"/>
            <a:ext cx="1394913" cy="12141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0A1F02-A3DA-4920-B3EA-007FFC007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24" y="2458417"/>
            <a:ext cx="1465175" cy="14016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A8F83E8-F66A-4288-BB67-74757A7E39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4" y="4838659"/>
            <a:ext cx="1465175" cy="14651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B4C9CE-8D81-46F6-A294-B22EBA7681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591" y="4870418"/>
            <a:ext cx="1214163" cy="12141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4E9F06B-94B5-43E4-A7B0-35FE850FD0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737" y="2458417"/>
            <a:ext cx="1214163" cy="12141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83BAB0-0DA9-4A64-A5C3-8ADED30AFB73}"/>
              </a:ext>
            </a:extLst>
          </p:cNvPr>
          <p:cNvSpPr txBox="1"/>
          <p:nvPr/>
        </p:nvSpPr>
        <p:spPr>
          <a:xfrm>
            <a:off x="3672982" y="798873"/>
            <a:ext cx="15360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07.12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~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07.30</a:t>
            </a:r>
            <a:endParaRPr lang="ko-KR" altLang="en-US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18CA122-2C77-4BF9-90B9-C02CCC665EBF}"/>
              </a:ext>
            </a:extLst>
          </p:cNvPr>
          <p:cNvSpPr txBox="1"/>
          <p:nvPr/>
        </p:nvSpPr>
        <p:spPr>
          <a:xfrm>
            <a:off x="1659637" y="2916114"/>
            <a:ext cx="15360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07.21 ~ 07.30</a:t>
            </a:r>
            <a:endParaRPr lang="ko-KR" altLang="en-US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394AD2-4F88-4E8F-A0CC-11C4194643C5}"/>
              </a:ext>
            </a:extLst>
          </p:cNvPr>
          <p:cNvSpPr txBox="1"/>
          <p:nvPr/>
        </p:nvSpPr>
        <p:spPr>
          <a:xfrm>
            <a:off x="1733835" y="5228287"/>
            <a:ext cx="15360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08.02 ~ 09.14</a:t>
            </a:r>
            <a:endParaRPr lang="ko-KR" altLang="en-US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4E3DDDA-E8D0-424A-8E49-56BB5C966326}"/>
              </a:ext>
            </a:extLst>
          </p:cNvPr>
          <p:cNvSpPr txBox="1"/>
          <p:nvPr/>
        </p:nvSpPr>
        <p:spPr>
          <a:xfrm>
            <a:off x="8006766" y="5255427"/>
            <a:ext cx="15360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09.15 ~ 09.30</a:t>
            </a:r>
            <a:endParaRPr lang="ko-KR" altLang="en-US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B333E0B-DC77-41EA-9FCD-2AFE66AD3919}"/>
              </a:ext>
            </a:extLst>
          </p:cNvPr>
          <p:cNvSpPr txBox="1"/>
          <p:nvPr/>
        </p:nvSpPr>
        <p:spPr>
          <a:xfrm>
            <a:off x="8839285" y="3151564"/>
            <a:ext cx="15360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10.07</a:t>
            </a:r>
            <a:endParaRPr lang="ko-KR" altLang="en-US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493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6553E0-52C2-4FED-8697-68820AE0E18F}"/>
              </a:ext>
            </a:extLst>
          </p:cNvPr>
          <p:cNvSpPr txBox="1"/>
          <p:nvPr/>
        </p:nvSpPr>
        <p:spPr>
          <a:xfrm>
            <a:off x="5825610" y="2337118"/>
            <a:ext cx="5340429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안드로이드 앱 개발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사업화를 위한 솔루션 개발</a:t>
            </a:r>
            <a:endParaRPr lang="en-US" altLang="ko-KR" sz="3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모의투자를 통한 성능 확인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4EC3E1-B9E9-4A1A-8EA7-EA9CFB7B1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071" y="1734497"/>
            <a:ext cx="3410849" cy="341084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AE202A1-173B-4E4A-8CF3-6419A636C765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BA536B-E901-4B9F-80DC-ECC503D931FD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07210B-4664-4451-A14F-97E87F4B9E0A}"/>
              </a:ext>
            </a:extLst>
          </p:cNvPr>
          <p:cNvSpPr txBox="1"/>
          <p:nvPr/>
        </p:nvSpPr>
        <p:spPr>
          <a:xfrm>
            <a:off x="9979418" y="240009"/>
            <a:ext cx="30929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>
                <a:solidFill>
                  <a:srgbClr val="333F5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향후 </a:t>
            </a:r>
            <a:r>
              <a:rPr lang="ko-KR" altLang="en-US" sz="2100" dirty="0">
                <a:solidFill>
                  <a:srgbClr val="333F5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66B973-C420-48C0-A705-16B812C24196}"/>
              </a:ext>
            </a:extLst>
          </p:cNvPr>
          <p:cNvSpPr txBox="1"/>
          <p:nvPr/>
        </p:nvSpPr>
        <p:spPr>
          <a:xfrm>
            <a:off x="9461062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04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1A4CFAD3-1366-4885-961D-F4E832B5D0C0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2DC167-7BCA-42E3-8B9E-0835AFE6E2E7}"/>
              </a:ext>
            </a:extLst>
          </p:cNvPr>
          <p:cNvSpPr/>
          <p:nvPr/>
        </p:nvSpPr>
        <p:spPr>
          <a:xfrm rot="5400000">
            <a:off x="5773711" y="569878"/>
            <a:ext cx="596004" cy="123131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3226C3-5661-4235-877A-FCED1423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77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C3F8E3-1BE2-4AB9-9BA2-3A3C2CED5595}"/>
              </a:ext>
            </a:extLst>
          </p:cNvPr>
          <p:cNvSpPr txBox="1"/>
          <p:nvPr/>
        </p:nvSpPr>
        <p:spPr>
          <a:xfrm>
            <a:off x="4425015" y="2678383"/>
            <a:ext cx="3341970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질의 응답</a:t>
            </a:r>
          </a:p>
        </p:txBody>
      </p:sp>
    </p:spTree>
    <p:extLst>
      <p:ext uri="{BB962C8B-B14F-4D97-AF65-F5344CB8AC3E}">
        <p14:creationId xmlns:p14="http://schemas.microsoft.com/office/powerpoint/2010/main" val="3718234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F3A347-1A53-418E-ACE1-E65D647853EB}"/>
              </a:ext>
            </a:extLst>
          </p:cNvPr>
          <p:cNvSpPr txBox="1"/>
          <p:nvPr/>
        </p:nvSpPr>
        <p:spPr>
          <a:xfrm>
            <a:off x="3769360" y="2733040"/>
            <a:ext cx="84226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503684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5C295-B639-4D71-B13F-61F0409FC5AE}"/>
              </a:ext>
            </a:extLst>
          </p:cNvPr>
          <p:cNvSpPr txBox="1"/>
          <p:nvPr/>
        </p:nvSpPr>
        <p:spPr>
          <a:xfrm>
            <a:off x="5135880" y="2844224"/>
            <a:ext cx="75133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1851611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B7D2EEA-11E1-4896-88CC-68AED78F9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37" y="2610893"/>
            <a:ext cx="2264925" cy="22649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21848" y="542851"/>
            <a:ext cx="420841" cy="1219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9FCA0-70AC-4E59-94B7-0A75D6D96747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02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3FA1D-C94F-40D7-A783-ADD9EEC17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73" y="2610893"/>
            <a:ext cx="2264925" cy="2264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DDD550-68B5-4874-A63B-A4551EAE0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24" y="2610893"/>
            <a:ext cx="2264925" cy="226492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0E10945-18BF-4C4F-A7ED-648DDB526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439" y="1124733"/>
            <a:ext cx="4608534" cy="460853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55DEAF9-944F-43FB-8F60-4A40F825918A}"/>
              </a:ext>
            </a:extLst>
          </p:cNvPr>
          <p:cNvSpPr txBox="1"/>
          <p:nvPr/>
        </p:nvSpPr>
        <p:spPr>
          <a:xfrm>
            <a:off x="4200726" y="5684937"/>
            <a:ext cx="386308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트렌드가 반영된 주가 예측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192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모서리가 접힌 도형 14">
            <a:extLst>
              <a:ext uri="{FF2B5EF4-FFF2-40B4-BE49-F238E27FC236}">
                <a16:creationId xmlns:a16="http://schemas.microsoft.com/office/drawing/2014/main" id="{1BC18E37-42D8-4CD9-8773-B62719A2A719}"/>
              </a:ext>
            </a:extLst>
          </p:cNvPr>
          <p:cNvSpPr/>
          <p:nvPr/>
        </p:nvSpPr>
        <p:spPr>
          <a:xfrm>
            <a:off x="298447" y="248721"/>
            <a:ext cx="11561095" cy="6309745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AC5B4-3FB1-44F3-A117-AE345350C350}"/>
              </a:ext>
            </a:extLst>
          </p:cNvPr>
          <p:cNvSpPr txBox="1"/>
          <p:nvPr/>
        </p:nvSpPr>
        <p:spPr>
          <a:xfrm>
            <a:off x="351312" y="337242"/>
            <a:ext cx="2883901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dirty="0">
                <a:latin typeface=""/>
                <a:ea typeface="이사만루체 Light" panose="00000300000000000000" pitchFamily="2" charset="-127"/>
              </a:rPr>
              <a:t>팀원 소개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9816FA1-945B-48CD-A42F-A1430BF4936F}"/>
              </a:ext>
            </a:extLst>
          </p:cNvPr>
          <p:cNvSpPr/>
          <p:nvPr/>
        </p:nvSpPr>
        <p:spPr>
          <a:xfrm>
            <a:off x="995720" y="1712152"/>
            <a:ext cx="2139010" cy="21390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94BF4E6-A422-4BA5-94B0-7679F3F38E6D}"/>
              </a:ext>
            </a:extLst>
          </p:cNvPr>
          <p:cNvSpPr/>
          <p:nvPr/>
        </p:nvSpPr>
        <p:spPr>
          <a:xfrm>
            <a:off x="3682903" y="1712152"/>
            <a:ext cx="2139010" cy="21390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7513C40-E514-4060-8908-759DB946DD46}"/>
              </a:ext>
            </a:extLst>
          </p:cNvPr>
          <p:cNvSpPr/>
          <p:nvPr/>
        </p:nvSpPr>
        <p:spPr>
          <a:xfrm>
            <a:off x="6370086" y="1712152"/>
            <a:ext cx="2139010" cy="213901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DD2BE13-9922-4F6E-983D-61F4EC31B4EA}"/>
              </a:ext>
            </a:extLst>
          </p:cNvPr>
          <p:cNvSpPr/>
          <p:nvPr/>
        </p:nvSpPr>
        <p:spPr>
          <a:xfrm>
            <a:off x="9057270" y="1712152"/>
            <a:ext cx="2139010" cy="2139010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EFB708A-4A5D-4A9F-A746-994316C9F767}"/>
              </a:ext>
            </a:extLst>
          </p:cNvPr>
          <p:cNvSpPr/>
          <p:nvPr/>
        </p:nvSpPr>
        <p:spPr>
          <a:xfrm>
            <a:off x="1159132" y="1875564"/>
            <a:ext cx="1812185" cy="18121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BD7B5FF-14B8-41DB-AF31-B12460D17BD5}"/>
              </a:ext>
            </a:extLst>
          </p:cNvPr>
          <p:cNvSpPr/>
          <p:nvPr/>
        </p:nvSpPr>
        <p:spPr>
          <a:xfrm>
            <a:off x="3846315" y="1875564"/>
            <a:ext cx="1812185" cy="18121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9899521-2A91-48EA-AF97-ACDDD6568E5F}"/>
              </a:ext>
            </a:extLst>
          </p:cNvPr>
          <p:cNvSpPr/>
          <p:nvPr/>
        </p:nvSpPr>
        <p:spPr>
          <a:xfrm>
            <a:off x="6533498" y="1875564"/>
            <a:ext cx="1812185" cy="18121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6833EAE-4BBC-439F-AB66-B1A0B2EE97B8}"/>
              </a:ext>
            </a:extLst>
          </p:cNvPr>
          <p:cNvSpPr/>
          <p:nvPr/>
        </p:nvSpPr>
        <p:spPr>
          <a:xfrm>
            <a:off x="9220682" y="1875564"/>
            <a:ext cx="1812185" cy="181218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403C0E-3206-40C2-974E-231D20DB7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17" y="2010360"/>
            <a:ext cx="1511900" cy="1511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C08540-D850-4270-805D-8E66BF264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67" y="1901825"/>
            <a:ext cx="1620436" cy="16204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CA7676-E061-4B85-A64D-AB45CB49C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69" y="1901825"/>
            <a:ext cx="1425315" cy="14253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6149F8-B6A6-49DB-9AE4-46CDA57AE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49" y="2010360"/>
            <a:ext cx="1356049" cy="1356049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BE41FE7-F9E4-40A9-B12B-6457786C77EC}"/>
              </a:ext>
            </a:extLst>
          </p:cNvPr>
          <p:cNvSpPr/>
          <p:nvPr/>
        </p:nvSpPr>
        <p:spPr>
          <a:xfrm>
            <a:off x="995720" y="4100797"/>
            <a:ext cx="2139010" cy="390762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이광호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팀장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8468D-9D9D-42A9-B783-31E05E76D89A}"/>
              </a:ext>
            </a:extLst>
          </p:cNvPr>
          <p:cNvSpPr/>
          <p:nvPr/>
        </p:nvSpPr>
        <p:spPr>
          <a:xfrm>
            <a:off x="435432" y="921008"/>
            <a:ext cx="10899111" cy="1131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6D4079F-4837-48A8-B256-5C07FBE2097D}"/>
              </a:ext>
            </a:extLst>
          </p:cNvPr>
          <p:cNvSpPr/>
          <p:nvPr/>
        </p:nvSpPr>
        <p:spPr>
          <a:xfrm>
            <a:off x="3682903" y="4100797"/>
            <a:ext cx="2139010" cy="390762"/>
          </a:xfrm>
          <a:prstGeom prst="roundRect">
            <a:avLst>
              <a:gd name="adj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김민영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3428C1C-339D-4F3C-89B5-6DE634B11FD8}"/>
              </a:ext>
            </a:extLst>
          </p:cNvPr>
          <p:cNvSpPr/>
          <p:nvPr/>
        </p:nvSpPr>
        <p:spPr>
          <a:xfrm>
            <a:off x="6370086" y="4100797"/>
            <a:ext cx="2139010" cy="390762"/>
          </a:xfrm>
          <a:prstGeom prst="roundRect">
            <a:avLst>
              <a:gd name="adj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신낙원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3A80670-946B-4C4C-B59E-57D8FC4643FC}"/>
              </a:ext>
            </a:extLst>
          </p:cNvPr>
          <p:cNvSpPr/>
          <p:nvPr/>
        </p:nvSpPr>
        <p:spPr>
          <a:xfrm>
            <a:off x="9057269" y="4100797"/>
            <a:ext cx="2139010" cy="390762"/>
          </a:xfrm>
          <a:prstGeom prst="roundRect">
            <a:avLst>
              <a:gd name="adj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김연호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3D010E-BDAC-424B-B7BD-5C67CF87DA4B}"/>
              </a:ext>
            </a:extLst>
          </p:cNvPr>
          <p:cNvSpPr txBox="1"/>
          <p:nvPr/>
        </p:nvSpPr>
        <p:spPr>
          <a:xfrm>
            <a:off x="1084722" y="4625456"/>
            <a:ext cx="19610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수집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프론트엔드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EDA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DFBF50-6D1C-4BBA-9A04-6FF0E39E6400}"/>
              </a:ext>
            </a:extLst>
          </p:cNvPr>
          <p:cNvSpPr txBox="1"/>
          <p:nvPr/>
        </p:nvSpPr>
        <p:spPr>
          <a:xfrm>
            <a:off x="3771947" y="4625456"/>
            <a:ext cx="19610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수집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PPT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작성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EDA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7EDCBF-9E6B-459A-890E-CDCFDA2D5F9B}"/>
              </a:ext>
            </a:extLst>
          </p:cNvPr>
          <p:cNvSpPr txBox="1"/>
          <p:nvPr/>
        </p:nvSpPr>
        <p:spPr>
          <a:xfrm>
            <a:off x="6631124" y="4625456"/>
            <a:ext cx="16169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분석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모델링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EDA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911C70-A166-48AF-A20F-FCB59B0B5734}"/>
              </a:ext>
            </a:extLst>
          </p:cNvPr>
          <p:cNvSpPr txBox="1"/>
          <p:nvPr/>
        </p:nvSpPr>
        <p:spPr>
          <a:xfrm>
            <a:off x="9077143" y="4625456"/>
            <a:ext cx="21390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분석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모델링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어플리케이션 개발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3032108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A1BF3517-117A-42FD-AECB-540CE7A31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92" y="952557"/>
            <a:ext cx="4510752" cy="451075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208E05F-E262-41CA-A917-C1DC36BB4CF2}"/>
              </a:ext>
            </a:extLst>
          </p:cNvPr>
          <p:cNvSpPr txBox="1"/>
          <p:nvPr/>
        </p:nvSpPr>
        <p:spPr>
          <a:xfrm>
            <a:off x="3747068" y="5520743"/>
            <a:ext cx="494190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주식 공부할 시간이 없는 투자자들을 </a:t>
            </a:r>
            <a:endParaRPr lang="en-US" altLang="ko-KR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위한 예측 서비스 제공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21848" y="542851"/>
            <a:ext cx="420841" cy="1219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9FCA0-70AC-4E59-94B7-0A75D6D96747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02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3FA1D-C94F-40D7-A783-ADD9EEC17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73" y="2610893"/>
            <a:ext cx="2264925" cy="2264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DDD550-68B5-4874-A63B-A4551EAE0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24" y="2610893"/>
            <a:ext cx="2264925" cy="226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20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56DCD458-F911-4A6D-B517-DEF2E064F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50" y="1353350"/>
            <a:ext cx="4151300" cy="4151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21848" y="542851"/>
            <a:ext cx="420841" cy="1219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9FCA0-70AC-4E59-94B7-0A75D6D96747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02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9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3FA1D-C94F-40D7-A783-ADD9EEC17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73" y="2610893"/>
            <a:ext cx="2264925" cy="2264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DDD550-68B5-4874-A63B-A4551EAE0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24" y="2610893"/>
            <a:ext cx="2264925" cy="226492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651FD17-FE29-417C-B857-DD5EDA3A5DB8}"/>
              </a:ext>
            </a:extLst>
          </p:cNvPr>
          <p:cNvSpPr txBox="1"/>
          <p:nvPr/>
        </p:nvSpPr>
        <p:spPr>
          <a:xfrm>
            <a:off x="5274310" y="5687897"/>
            <a:ext cx="494190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손실 최소화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6BA094E-6D6D-4410-B110-5ADEDD3D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AC6DEA-458A-4A57-9901-CECB2514F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803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03713" y="524717"/>
            <a:ext cx="420841" cy="122282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F91C5C-4ACC-4729-8ADA-21A2018CAFBA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7F4B5D-CFB4-4FE9-B2FD-E786DE60FEBE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23DEE-E302-4553-8A2C-20F14E202F8F}"/>
              </a:ext>
            </a:extLst>
          </p:cNvPr>
          <p:cNvSpPr txBox="1"/>
          <p:nvPr/>
        </p:nvSpPr>
        <p:spPr>
          <a:xfrm>
            <a:off x="947991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01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EDE004-5FBB-4616-A26A-9836943DFF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60" b="27586"/>
          <a:stretch/>
        </p:blipFill>
        <p:spPr>
          <a:xfrm>
            <a:off x="7378336" y="1167439"/>
            <a:ext cx="3168524" cy="45231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2A7582-D41F-4C26-96DA-7A6AB83E5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105" y="846824"/>
            <a:ext cx="4995635" cy="49432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9893B78-0AFF-45A4-B6A6-D3DAF91C2C7E}"/>
              </a:ext>
            </a:extLst>
          </p:cNvPr>
          <p:cNvSpPr/>
          <p:nvPr/>
        </p:nvSpPr>
        <p:spPr>
          <a:xfrm>
            <a:off x="2343150" y="1280160"/>
            <a:ext cx="613410" cy="114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F18226-FB58-4BB1-A593-0766B2DE3DB5}"/>
              </a:ext>
            </a:extLst>
          </p:cNvPr>
          <p:cNvSpPr/>
          <p:nvPr/>
        </p:nvSpPr>
        <p:spPr>
          <a:xfrm>
            <a:off x="8020050" y="2895600"/>
            <a:ext cx="613410" cy="114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033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03713" y="524717"/>
            <a:ext cx="420841" cy="122282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F91C5C-4ACC-4729-8ADA-21A2018CAFBA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7F4B5D-CFB4-4FE9-B2FD-E786DE60FEBE}"/>
              </a:ext>
            </a:extLst>
          </p:cNvPr>
          <p:cNvSpPr txBox="1"/>
          <p:nvPr/>
        </p:nvSpPr>
        <p:spPr>
          <a:xfrm>
            <a:off x="10017126" y="179668"/>
            <a:ext cx="20360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전기차 연관 키워드 관계도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23DEE-E302-4553-8A2C-20F14E202F8F}"/>
              </a:ext>
            </a:extLst>
          </p:cNvPr>
          <p:cNvSpPr txBox="1"/>
          <p:nvPr/>
        </p:nvSpPr>
        <p:spPr>
          <a:xfrm>
            <a:off x="947991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60EE4-CE0D-4F44-B3B8-4F0032918076}"/>
              </a:ext>
            </a:extLst>
          </p:cNvPr>
          <p:cNvSpPr txBox="1"/>
          <p:nvPr/>
        </p:nvSpPr>
        <p:spPr>
          <a:xfrm>
            <a:off x="1717040" y="1971040"/>
            <a:ext cx="655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관계도 분석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개체명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추출 방식</a:t>
            </a:r>
          </a:p>
          <a:p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검색 결과 중 정확도 상위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100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건의 뉴스 본문을 형태소 분석하여 명사상당어구를 추출합니다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</a:t>
            </a:r>
          </a:p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이후 추출된 명사상당어구에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개체명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분석 알고리즘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(Structured SVM(Support Vector Machine))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을 적용 하며</a:t>
            </a:r>
          </a:p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개체명의 관련기사 건수를 고려해 가중치를 부여합니다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76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0AC5B4-3FB1-44F3-A117-AE345350C350}"/>
              </a:ext>
            </a:extLst>
          </p:cNvPr>
          <p:cNvSpPr txBox="1"/>
          <p:nvPr/>
        </p:nvSpPr>
        <p:spPr>
          <a:xfrm>
            <a:off x="10638500" y="53635"/>
            <a:ext cx="15075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"/>
                <a:ea typeface="이사만루체 Light" panose="00000300000000000000" pitchFamily="2" charset="-127"/>
              </a:rPr>
              <a:t>목차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1264F-EBF8-4D02-B5C9-042872B52DF4}"/>
              </a:ext>
            </a:extLst>
          </p:cNvPr>
          <p:cNvSpPr/>
          <p:nvPr/>
        </p:nvSpPr>
        <p:spPr>
          <a:xfrm rot="5400000">
            <a:off x="1468873" y="3410135"/>
            <a:ext cx="1355775" cy="3348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D23E016-764B-483D-A566-B067A7552C3F}"/>
              </a:ext>
            </a:extLst>
          </p:cNvPr>
          <p:cNvSpPr/>
          <p:nvPr/>
        </p:nvSpPr>
        <p:spPr>
          <a:xfrm>
            <a:off x="8083426" y="1388045"/>
            <a:ext cx="3885417" cy="232377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8383EE6C-3684-423F-9F66-6415FCBE0428}"/>
              </a:ext>
            </a:extLst>
          </p:cNvPr>
          <p:cNvSpPr/>
          <p:nvPr/>
        </p:nvSpPr>
        <p:spPr>
          <a:xfrm rot="10800000">
            <a:off x="3005217" y="4889562"/>
            <a:ext cx="816040" cy="869977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2176C-9050-4EC9-AE4C-FE154DB7FA98}"/>
              </a:ext>
            </a:extLst>
          </p:cNvPr>
          <p:cNvSpPr txBox="1"/>
          <p:nvPr/>
        </p:nvSpPr>
        <p:spPr>
          <a:xfrm>
            <a:off x="637435" y="4926543"/>
            <a:ext cx="252405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01. </a:t>
            </a:r>
            <a:r>
              <a:rPr lang="ko-KR" altLang="en-US" sz="23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개요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B7C1550-3B57-4BC3-9547-331A8598A51A}"/>
              </a:ext>
            </a:extLst>
          </p:cNvPr>
          <p:cNvSpPr/>
          <p:nvPr/>
        </p:nvSpPr>
        <p:spPr>
          <a:xfrm rot="5400000">
            <a:off x="4017065" y="2537617"/>
            <a:ext cx="1355775" cy="3348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F98A4ED2-CC83-49A3-BF6E-F5BBB5F44C60}"/>
              </a:ext>
            </a:extLst>
          </p:cNvPr>
          <p:cNvSpPr/>
          <p:nvPr/>
        </p:nvSpPr>
        <p:spPr>
          <a:xfrm rot="10800000">
            <a:off x="5551600" y="3999080"/>
            <a:ext cx="816042" cy="89048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D2E17E1-141D-46D4-9A8D-89ED33944010}"/>
              </a:ext>
            </a:extLst>
          </p:cNvPr>
          <p:cNvSpPr/>
          <p:nvPr/>
        </p:nvSpPr>
        <p:spPr>
          <a:xfrm rot="5400000">
            <a:off x="6547772" y="1647135"/>
            <a:ext cx="1355775" cy="3348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각 삼각형 53">
            <a:extLst>
              <a:ext uri="{FF2B5EF4-FFF2-40B4-BE49-F238E27FC236}">
                <a16:creationId xmlns:a16="http://schemas.microsoft.com/office/drawing/2014/main" id="{767EABFD-5F5A-4719-8B5D-F9DB57E0DCCF}"/>
              </a:ext>
            </a:extLst>
          </p:cNvPr>
          <p:cNvSpPr/>
          <p:nvPr/>
        </p:nvSpPr>
        <p:spPr>
          <a:xfrm rot="10800000">
            <a:off x="8082309" y="3138347"/>
            <a:ext cx="816040" cy="86073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F11738-02B6-4305-913A-95DC148D7066}"/>
              </a:ext>
            </a:extLst>
          </p:cNvPr>
          <p:cNvSpPr txBox="1"/>
          <p:nvPr/>
        </p:nvSpPr>
        <p:spPr>
          <a:xfrm>
            <a:off x="8490329" y="2311491"/>
            <a:ext cx="28666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04. </a:t>
            </a:r>
            <a:r>
              <a:rPr lang="ko-KR" altLang="en-US" sz="24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향후 계획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F8AAA1-8240-41DA-8C10-47DE653B4FF4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9089E2-EA0D-4845-828A-2BC31A34F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2E06D0-186D-43AD-991C-0DFDD27B91F0}"/>
              </a:ext>
            </a:extLst>
          </p:cNvPr>
          <p:cNvSpPr txBox="1"/>
          <p:nvPr/>
        </p:nvSpPr>
        <p:spPr>
          <a:xfrm>
            <a:off x="3276091" y="4037073"/>
            <a:ext cx="27969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02. </a:t>
            </a:r>
            <a:r>
              <a:rPr lang="ko-KR" altLang="en-US" sz="23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목표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84B268-2480-4A35-B348-F67FF6775052}"/>
              </a:ext>
            </a:extLst>
          </p:cNvPr>
          <p:cNvSpPr txBox="1"/>
          <p:nvPr/>
        </p:nvSpPr>
        <p:spPr>
          <a:xfrm>
            <a:off x="5743489" y="2905353"/>
            <a:ext cx="2356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03. </a:t>
            </a:r>
            <a:r>
              <a:rPr lang="ko-KR" altLang="en-US" sz="24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추진 전략 및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03615-A864-4DE6-B34B-DB199367318B}"/>
              </a:ext>
            </a:extLst>
          </p:cNvPr>
          <p:cNvSpPr txBox="1"/>
          <p:nvPr/>
        </p:nvSpPr>
        <p:spPr>
          <a:xfrm>
            <a:off x="440568" y="5817197"/>
            <a:ext cx="2720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서비스 개발의 배경 및 필요성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68C717-63E7-4979-A226-9B794AF3ACBF}"/>
              </a:ext>
            </a:extLst>
          </p:cNvPr>
          <p:cNvSpPr txBox="1"/>
          <p:nvPr/>
        </p:nvSpPr>
        <p:spPr>
          <a:xfrm>
            <a:off x="3902462" y="4986634"/>
            <a:ext cx="2720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페르소나 인터뷰</a:t>
            </a:r>
            <a:endParaRPr lang="en-US" altLang="ko-KR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목표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4F3232-ADC8-4069-A32F-708B4B42CDDE}"/>
              </a:ext>
            </a:extLst>
          </p:cNvPr>
          <p:cNvSpPr txBox="1"/>
          <p:nvPr/>
        </p:nvSpPr>
        <p:spPr>
          <a:xfrm>
            <a:off x="6450186" y="4086003"/>
            <a:ext cx="2720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개발 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프로세스</a:t>
            </a:r>
            <a:endParaRPr lang="en-US" altLang="ko-KR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SWOT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분석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5B6048-F5EC-4295-82C7-B5766ECDA6F3}"/>
              </a:ext>
            </a:extLst>
          </p:cNvPr>
          <p:cNvSpPr txBox="1"/>
          <p:nvPr/>
        </p:nvSpPr>
        <p:spPr>
          <a:xfrm>
            <a:off x="8898349" y="3159984"/>
            <a:ext cx="2720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타임라인</a:t>
            </a:r>
            <a:endParaRPr lang="en-US" altLang="ko-KR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559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03713" y="524717"/>
            <a:ext cx="420841" cy="122282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22D6577E-08CA-4EEB-83F5-F33AECB2C1F6}"/>
              </a:ext>
            </a:extLst>
          </p:cNvPr>
          <p:cNvGraphicFramePr/>
          <p:nvPr/>
        </p:nvGraphicFramePr>
        <p:xfrm>
          <a:off x="2397475" y="1007019"/>
          <a:ext cx="7713884" cy="5218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BE948-326A-49E1-B0AD-B40886FE6C53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41A0A-8C93-456B-A7EB-AB4A673D7788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EBEA7-4F34-495F-9ADD-3CE4C4083018}"/>
              </a:ext>
            </a:extLst>
          </p:cNvPr>
          <p:cNvSpPr txBox="1"/>
          <p:nvPr/>
        </p:nvSpPr>
        <p:spPr>
          <a:xfrm>
            <a:off x="947991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01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975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829243" y="458976"/>
            <a:ext cx="429569" cy="1236847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553E0-52C2-4FED-8697-68820AE0E18F}"/>
              </a:ext>
            </a:extLst>
          </p:cNvPr>
          <p:cNvSpPr txBox="1"/>
          <p:nvPr/>
        </p:nvSpPr>
        <p:spPr>
          <a:xfrm>
            <a:off x="802383" y="1293840"/>
            <a:ext cx="3901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주식거래 활동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계좌수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015B6F-7B9E-44D5-A9A8-9C3444FBC9D1}"/>
              </a:ext>
            </a:extLst>
          </p:cNvPr>
          <p:cNvSpPr txBox="1"/>
          <p:nvPr/>
        </p:nvSpPr>
        <p:spPr>
          <a:xfrm>
            <a:off x="782063" y="5739754"/>
            <a:ext cx="1971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2007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5BEB2A-7B51-4C68-A305-0DD73264FB45}"/>
              </a:ext>
            </a:extLst>
          </p:cNvPr>
          <p:cNvSpPr txBox="1"/>
          <p:nvPr/>
        </p:nvSpPr>
        <p:spPr>
          <a:xfrm>
            <a:off x="2003636" y="5741582"/>
            <a:ext cx="1971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2012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ABC6EF-3D38-4280-B4A2-FBC318D5D074}"/>
              </a:ext>
            </a:extLst>
          </p:cNvPr>
          <p:cNvSpPr txBox="1"/>
          <p:nvPr/>
        </p:nvSpPr>
        <p:spPr>
          <a:xfrm>
            <a:off x="3225208" y="5741582"/>
            <a:ext cx="1971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2020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CD12E6-0307-408A-B62C-0F06D7245B4D}"/>
              </a:ext>
            </a:extLst>
          </p:cNvPr>
          <p:cNvSpPr txBox="1"/>
          <p:nvPr/>
        </p:nvSpPr>
        <p:spPr>
          <a:xfrm>
            <a:off x="4479452" y="5733075"/>
            <a:ext cx="1971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2021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년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46902D-A1E8-484A-B572-579988F914F1}"/>
              </a:ext>
            </a:extLst>
          </p:cNvPr>
          <p:cNvSpPr/>
          <p:nvPr/>
        </p:nvSpPr>
        <p:spPr>
          <a:xfrm>
            <a:off x="923342" y="4710900"/>
            <a:ext cx="575518" cy="10270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012944D-6891-4AC7-BEFA-25ECBE95A900}"/>
              </a:ext>
            </a:extLst>
          </p:cNvPr>
          <p:cNvSpPr/>
          <p:nvPr/>
        </p:nvSpPr>
        <p:spPr>
          <a:xfrm>
            <a:off x="2123365" y="3989540"/>
            <a:ext cx="575518" cy="17483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9DCDF76-3229-48B3-A74E-50199A79AC03}"/>
              </a:ext>
            </a:extLst>
          </p:cNvPr>
          <p:cNvSpPr/>
          <p:nvPr/>
        </p:nvSpPr>
        <p:spPr>
          <a:xfrm>
            <a:off x="3374562" y="3268180"/>
            <a:ext cx="575518" cy="246974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F78E7CF-1C50-43E9-9350-2DFBC4297730}"/>
              </a:ext>
            </a:extLst>
          </p:cNvPr>
          <p:cNvSpPr/>
          <p:nvPr/>
        </p:nvSpPr>
        <p:spPr>
          <a:xfrm>
            <a:off x="4597657" y="2546820"/>
            <a:ext cx="575518" cy="3191106"/>
          </a:xfrm>
          <a:prstGeom prst="rect">
            <a:avLst/>
          </a:prstGeom>
          <a:solidFill>
            <a:srgbClr val="ADB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C3C2597B-9E58-4A94-85F9-F5EB96814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596" y="2069637"/>
            <a:ext cx="421640" cy="42164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79FDE2C-AA0D-49D3-B796-9138B6240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501" y="2796789"/>
            <a:ext cx="421640" cy="42164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9CA9F0D-C4D9-48BE-94A7-65D7A30AA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304" y="3516355"/>
            <a:ext cx="421640" cy="42164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307C0317-E210-49A4-A802-71043AAE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81" y="4247130"/>
            <a:ext cx="421640" cy="42164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58DC09D5-0FB6-4788-AB4C-82D43D940E68}"/>
              </a:ext>
            </a:extLst>
          </p:cNvPr>
          <p:cNvSpPr txBox="1"/>
          <p:nvPr/>
        </p:nvSpPr>
        <p:spPr>
          <a:xfrm>
            <a:off x="936019" y="4019262"/>
            <a:ext cx="1971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1000</a:t>
            </a: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만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A1EC0AC-5357-4780-B39B-0FAAE83EA4D4}"/>
              </a:ext>
            </a:extLst>
          </p:cNvPr>
          <p:cNvSpPr txBox="1"/>
          <p:nvPr/>
        </p:nvSpPr>
        <p:spPr>
          <a:xfrm>
            <a:off x="2127660" y="3297902"/>
            <a:ext cx="1971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2000</a:t>
            </a: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만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88F90D-F337-41D9-B441-746F7DEC294F}"/>
              </a:ext>
            </a:extLst>
          </p:cNvPr>
          <p:cNvSpPr txBox="1"/>
          <p:nvPr/>
        </p:nvSpPr>
        <p:spPr>
          <a:xfrm>
            <a:off x="3355830" y="2576542"/>
            <a:ext cx="1971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3000</a:t>
            </a: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만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8FDC663-8246-49A1-8CAC-F6FC7B2B3B5B}"/>
              </a:ext>
            </a:extLst>
          </p:cNvPr>
          <p:cNvSpPr txBox="1"/>
          <p:nvPr/>
        </p:nvSpPr>
        <p:spPr>
          <a:xfrm>
            <a:off x="4597657" y="1845928"/>
            <a:ext cx="1971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4000</a:t>
            </a: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만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E9F028A-EAA8-4F70-8BC4-D185651DFF39}"/>
              </a:ext>
            </a:extLst>
          </p:cNvPr>
          <p:cNvSpPr txBox="1"/>
          <p:nvPr/>
        </p:nvSpPr>
        <p:spPr>
          <a:xfrm>
            <a:off x="718938" y="6484553"/>
            <a:ext cx="2267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출처</a:t>
            </a:r>
            <a:r>
              <a:rPr lang="en-US" altLang="ko-KR" sz="15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sz="15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금융투자협회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AB298D-8733-4D7C-B502-99EE3F9F8054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F18D696-FCDB-4962-90F4-6CA267634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3D76202E-5F14-4A1E-927B-8A6DEB5D7663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E41970F-ACE7-46EF-9305-498FCFAF7A1B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개요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2CC0454-032B-4EC0-966D-CBFDD6B700E8}"/>
              </a:ext>
            </a:extLst>
          </p:cNvPr>
          <p:cNvSpPr txBox="1"/>
          <p:nvPr/>
        </p:nvSpPr>
        <p:spPr>
          <a:xfrm>
            <a:off x="947991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01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0" name="슬라이드 번호 개체 틀 2">
            <a:extLst>
              <a:ext uri="{FF2B5EF4-FFF2-40B4-BE49-F238E27FC236}">
                <a16:creationId xmlns:a16="http://schemas.microsoft.com/office/drawing/2014/main" id="{1FF1E425-8A89-4125-8C7E-91A432465F04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F7B0CA-0601-40BC-8F9A-EAC0F61EDD2A}"/>
              </a:ext>
            </a:extLst>
          </p:cNvPr>
          <p:cNvSpPr txBox="1"/>
          <p:nvPr/>
        </p:nvSpPr>
        <p:spPr>
          <a:xfrm>
            <a:off x="7060515" y="1293840"/>
            <a:ext cx="3901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국내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로보어드바이저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시장 규모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73CCA4-394A-4762-9BD0-9DED6C907D15}"/>
              </a:ext>
            </a:extLst>
          </p:cNvPr>
          <p:cNvSpPr/>
          <p:nvPr/>
        </p:nvSpPr>
        <p:spPr>
          <a:xfrm>
            <a:off x="7060515" y="4471945"/>
            <a:ext cx="575518" cy="1270156"/>
          </a:xfrm>
          <a:prstGeom prst="rect">
            <a:avLst/>
          </a:prstGeom>
          <a:solidFill>
            <a:srgbClr val="5C9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2DDAA00-D01D-440C-BED3-471E8485836E}"/>
              </a:ext>
            </a:extLst>
          </p:cNvPr>
          <p:cNvSpPr/>
          <p:nvPr/>
        </p:nvSpPr>
        <p:spPr>
          <a:xfrm>
            <a:off x="8232492" y="3924770"/>
            <a:ext cx="575518" cy="1814984"/>
          </a:xfrm>
          <a:prstGeom prst="rect">
            <a:avLst/>
          </a:prstGeom>
          <a:solidFill>
            <a:srgbClr val="5C9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3FE3920-C42C-40CE-B30F-281E90E078ED}"/>
              </a:ext>
            </a:extLst>
          </p:cNvPr>
          <p:cNvSpPr/>
          <p:nvPr/>
        </p:nvSpPr>
        <p:spPr>
          <a:xfrm>
            <a:off x="9382126" y="3059758"/>
            <a:ext cx="575518" cy="2693221"/>
          </a:xfrm>
          <a:prstGeom prst="rect">
            <a:avLst/>
          </a:prstGeom>
          <a:solidFill>
            <a:srgbClr val="5C9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C91BA69-9577-43DE-827D-060E9BAFE98E}"/>
              </a:ext>
            </a:extLst>
          </p:cNvPr>
          <p:cNvSpPr/>
          <p:nvPr/>
        </p:nvSpPr>
        <p:spPr>
          <a:xfrm>
            <a:off x="10544023" y="2581689"/>
            <a:ext cx="575518" cy="315138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7DA32-6350-4815-AA0F-FEDF9D7D07B7}"/>
              </a:ext>
            </a:extLst>
          </p:cNvPr>
          <p:cNvSpPr txBox="1"/>
          <p:nvPr/>
        </p:nvSpPr>
        <p:spPr>
          <a:xfrm>
            <a:off x="6869195" y="5802005"/>
            <a:ext cx="1323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2018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년 말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13CAA18-6F45-4C96-85B2-8931ABCC08D7}"/>
              </a:ext>
            </a:extLst>
          </p:cNvPr>
          <p:cNvSpPr txBox="1"/>
          <p:nvPr/>
        </p:nvSpPr>
        <p:spPr>
          <a:xfrm>
            <a:off x="8035139" y="5788780"/>
            <a:ext cx="1323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2019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년 말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07AB317-3E9F-4983-AA3E-8EDCFF745AA0}"/>
              </a:ext>
            </a:extLst>
          </p:cNvPr>
          <p:cNvSpPr txBox="1"/>
          <p:nvPr/>
        </p:nvSpPr>
        <p:spPr>
          <a:xfrm>
            <a:off x="9170221" y="5802005"/>
            <a:ext cx="1323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2020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년 말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0AEAABC-045E-4C63-8435-EA29ACD808D1}"/>
              </a:ext>
            </a:extLst>
          </p:cNvPr>
          <p:cNvSpPr txBox="1"/>
          <p:nvPr/>
        </p:nvSpPr>
        <p:spPr>
          <a:xfrm>
            <a:off x="10215062" y="5802005"/>
            <a:ext cx="165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2021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년 </a:t>
            </a:r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4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월 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F6A3182-D2C6-414A-9FDB-98A0BB91E35A}"/>
              </a:ext>
            </a:extLst>
          </p:cNvPr>
          <p:cNvSpPr txBox="1"/>
          <p:nvPr/>
        </p:nvSpPr>
        <p:spPr>
          <a:xfrm>
            <a:off x="6937178" y="4083203"/>
            <a:ext cx="1323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6747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392A3AE-4894-4C0F-B7D8-0C3E81F16E87}"/>
              </a:ext>
            </a:extLst>
          </p:cNvPr>
          <p:cNvSpPr txBox="1"/>
          <p:nvPr/>
        </p:nvSpPr>
        <p:spPr>
          <a:xfrm>
            <a:off x="8104809" y="3546830"/>
            <a:ext cx="1323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9646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억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A141023-B73C-48CF-AF1A-CA0C761BBBDB}"/>
              </a:ext>
            </a:extLst>
          </p:cNvPr>
          <p:cNvSpPr txBox="1"/>
          <p:nvPr/>
        </p:nvSpPr>
        <p:spPr>
          <a:xfrm>
            <a:off x="9108236" y="2664841"/>
            <a:ext cx="1323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조</a:t>
            </a:r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4552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억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D1BF2A9-3617-47BC-9AD0-3F2A8D5CBA6D}"/>
              </a:ext>
            </a:extLst>
          </p:cNvPr>
          <p:cNvSpPr txBox="1"/>
          <p:nvPr/>
        </p:nvSpPr>
        <p:spPr>
          <a:xfrm>
            <a:off x="10215062" y="2092149"/>
            <a:ext cx="1323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조</a:t>
            </a:r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6934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억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9357E10-A1BC-4DB7-B303-C703F3EE5164}"/>
              </a:ext>
            </a:extLst>
          </p:cNvPr>
          <p:cNvSpPr txBox="1"/>
          <p:nvPr/>
        </p:nvSpPr>
        <p:spPr>
          <a:xfrm>
            <a:off x="6937178" y="6481200"/>
            <a:ext cx="2267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출처</a:t>
            </a:r>
            <a:r>
              <a:rPr lang="en-US" altLang="ko-KR" sz="15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sz="1500" dirty="0" err="1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코스콤</a:t>
            </a:r>
            <a:endParaRPr lang="ko-KR" altLang="en-US" sz="1500" dirty="0">
              <a:solidFill>
                <a:schemeClr val="bg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076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03713" y="524717"/>
            <a:ext cx="420841" cy="122282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F91C5C-4ACC-4729-8ADA-21A2018CAFBA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7F4B5D-CFB4-4FE9-B2FD-E786DE60FEBE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23DEE-E302-4553-8A2C-20F14E202F8F}"/>
              </a:ext>
            </a:extLst>
          </p:cNvPr>
          <p:cNvSpPr txBox="1"/>
          <p:nvPr/>
        </p:nvSpPr>
        <p:spPr>
          <a:xfrm>
            <a:off x="947991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01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9CAF00-4EA3-4CBC-9015-481551AC2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3"/>
          <a:stretch/>
        </p:blipFill>
        <p:spPr bwMode="auto">
          <a:xfrm>
            <a:off x="6461959" y="1273283"/>
            <a:ext cx="4704080" cy="439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9DA1437-5891-47D7-8D36-34A3CFEFB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45" y="968744"/>
            <a:ext cx="4995635" cy="494323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C6C0EC-8C7D-4D2B-9D55-3B85100960F0}"/>
              </a:ext>
            </a:extLst>
          </p:cNvPr>
          <p:cNvSpPr/>
          <p:nvPr/>
        </p:nvSpPr>
        <p:spPr>
          <a:xfrm>
            <a:off x="1621790" y="1402080"/>
            <a:ext cx="613410" cy="114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924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2EF27E79-85B6-413C-B748-3D89861B1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9" y="891775"/>
            <a:ext cx="5421201" cy="54212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21848" y="542851"/>
            <a:ext cx="420841" cy="1219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8406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5D7C4-1D3F-4D93-B32A-26FAC7A61351}"/>
              </a:ext>
            </a:extLst>
          </p:cNvPr>
          <p:cNvSpPr txBox="1"/>
          <p:nvPr/>
        </p:nvSpPr>
        <p:spPr>
          <a:xfrm>
            <a:off x="9849310" y="833354"/>
            <a:ext cx="23789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페르소나 인터뷰</a:t>
            </a:r>
          </a:p>
        </p:txBody>
      </p:sp>
      <p:pic>
        <p:nvPicPr>
          <p:cNvPr id="18" name="내용 개체 틀 6">
            <a:extLst>
              <a:ext uri="{FF2B5EF4-FFF2-40B4-BE49-F238E27FC236}">
                <a16:creationId xmlns:a16="http://schemas.microsoft.com/office/drawing/2014/main" id="{A2136ECE-48B8-4CFF-B439-79350C65D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50" y="1226529"/>
            <a:ext cx="2801826" cy="2801826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D8407A-82CA-4080-A433-2BBFED88B60C}"/>
              </a:ext>
            </a:extLst>
          </p:cNvPr>
          <p:cNvSpPr txBox="1"/>
          <p:nvPr/>
        </p:nvSpPr>
        <p:spPr>
          <a:xfrm>
            <a:off x="1365008" y="4280107"/>
            <a:ext cx="4083176" cy="174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2F559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이름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   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김낙원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28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세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2F559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직원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	     2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년차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직장인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2F559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수입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	    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월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200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만원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2F559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거주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  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인천 연수구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2F559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취미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	    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모터쇼구경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65B49C-EE9C-4023-B9FF-290B32595989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목표 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7CEDDEA-D6A3-447B-947E-EB941CE828DB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665" y="1295892"/>
            <a:ext cx="3384678" cy="145132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120E2F8-003B-45D3-8FCB-D53670CE6CC4}"/>
              </a:ext>
            </a:extLst>
          </p:cNvPr>
          <p:cNvSpPr txBox="1"/>
          <p:nvPr/>
        </p:nvSpPr>
        <p:spPr>
          <a:xfrm>
            <a:off x="5013012" y="1552211"/>
            <a:ext cx="3201983" cy="73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어떤 종목을 선택해야 할지 </a:t>
            </a:r>
            <a:r>
              <a:rPr lang="ko-KR" altLang="en-US" spc="30" dirty="0" err="1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모르겠어요</a:t>
            </a:r>
            <a:r>
              <a:rPr lang="en-US" altLang="ko-KR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,, 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4F85DBC-C1F3-4ED8-B4BA-8203DDF80A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44483" y="2652516"/>
            <a:ext cx="3930864" cy="98618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C66165-342D-4C35-B6B7-08AB310FEE82}"/>
              </a:ext>
            </a:extLst>
          </p:cNvPr>
          <p:cNvSpPr txBox="1"/>
          <p:nvPr/>
        </p:nvSpPr>
        <p:spPr>
          <a:xfrm>
            <a:off x="6823051" y="2885893"/>
            <a:ext cx="3896367" cy="39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일정한 수익률이 있으면 좋겠어요</a:t>
            </a:r>
            <a:endParaRPr lang="en-US" altLang="ko-KR" spc="30" dirty="0">
              <a:solidFill>
                <a:srgbClr val="122D42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8E44DF9-E37D-4E9F-960E-AFEED4AF609D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665" y="3565688"/>
            <a:ext cx="3384678" cy="145132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9161576-0C8C-4664-AD3A-486921311534}"/>
              </a:ext>
            </a:extLst>
          </p:cNvPr>
          <p:cNvSpPr txBox="1"/>
          <p:nvPr/>
        </p:nvSpPr>
        <p:spPr>
          <a:xfrm>
            <a:off x="5013012" y="3822007"/>
            <a:ext cx="3201983" cy="73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회사생활이 바빠서 따로 주식을 공부 할 시간이 없어요</a:t>
            </a:r>
            <a:r>
              <a:rPr lang="en-US" altLang="ko-KR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85FEE43-F55E-43AA-B511-62F9459DBD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78150" y="4755586"/>
            <a:ext cx="3930864" cy="9861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8665CF-6C54-4610-AB17-03AEC6BBDE5F}"/>
              </a:ext>
            </a:extLst>
          </p:cNvPr>
          <p:cNvSpPr txBox="1"/>
          <p:nvPr/>
        </p:nvSpPr>
        <p:spPr>
          <a:xfrm>
            <a:off x="6882417" y="4989218"/>
            <a:ext cx="3896367" cy="39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매수 매도 타이밍이 </a:t>
            </a:r>
            <a:r>
              <a:rPr lang="ko-KR" altLang="en-US" spc="30" dirty="0" err="1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어려워요ㅠㅠ</a:t>
            </a: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pc="30" dirty="0">
              <a:solidFill>
                <a:srgbClr val="122D42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D4DF87-09F3-435C-9BF7-BCE1CA000975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B02C43-058A-4853-BB01-7CB4617D3C73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BF786D-AD98-4BE6-BF9D-C442E62211FC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02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23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B7D2EEA-11E1-4896-88CC-68AED78F9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37" y="2610893"/>
            <a:ext cx="2264925" cy="22649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729667" y="359398"/>
            <a:ext cx="429568" cy="1256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9FCA0-70AC-4E59-94B7-0A75D6D96747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02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3FA1D-C94F-40D7-A783-ADD9EEC17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73" y="2610893"/>
            <a:ext cx="2264925" cy="2264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DDD550-68B5-4874-A63B-A4551EAE0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24" y="2610893"/>
            <a:ext cx="2264925" cy="22649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35DD90-8B0D-4A21-894E-7F2F81133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439" y="1124733"/>
            <a:ext cx="4608534" cy="46085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6A1F82-E5CD-4CB5-BC6C-264F8BB2B4F4}"/>
              </a:ext>
            </a:extLst>
          </p:cNvPr>
          <p:cNvSpPr txBox="1"/>
          <p:nvPr/>
        </p:nvSpPr>
        <p:spPr>
          <a:xfrm>
            <a:off x="4200726" y="5684937"/>
            <a:ext cx="386308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트렌드가 반영된 주가 예측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0376F26-66AE-44A3-9DE2-5ACFA6574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92" y="952557"/>
            <a:ext cx="4510752" cy="45107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3A7EE0-C65E-48BA-810C-2AB73607FFCC}"/>
              </a:ext>
            </a:extLst>
          </p:cNvPr>
          <p:cNvSpPr txBox="1"/>
          <p:nvPr/>
        </p:nvSpPr>
        <p:spPr>
          <a:xfrm>
            <a:off x="3747068" y="5520743"/>
            <a:ext cx="494190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주식 공부할 시간이 없는 투자자들을 </a:t>
            </a:r>
            <a:endParaRPr lang="en-US" altLang="ko-KR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위한 예측 서비스 제공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7173A2-F150-46DE-A40D-251E0D3DCA56}"/>
              </a:ext>
            </a:extLst>
          </p:cNvPr>
          <p:cNvSpPr txBox="1"/>
          <p:nvPr/>
        </p:nvSpPr>
        <p:spPr>
          <a:xfrm>
            <a:off x="4514861" y="5730852"/>
            <a:ext cx="494190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연 </a:t>
            </a:r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5% </a:t>
            </a:r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이상의 수익률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6E2EB2-8EC6-42BC-8982-698495218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6034" y="1001225"/>
            <a:ext cx="5105284" cy="454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4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1" grpId="0"/>
      <p:bldP spid="21" grpId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D04547E2-A311-4694-9829-69CFFD93B3F0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773711" y="569878"/>
            <a:ext cx="596004" cy="123131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FF013-F7AB-4F5D-B8CA-0E01E37B3EA1}"/>
              </a:ext>
            </a:extLst>
          </p:cNvPr>
          <p:cNvSpPr txBox="1"/>
          <p:nvPr/>
        </p:nvSpPr>
        <p:spPr>
          <a:xfrm>
            <a:off x="9979418" y="240009"/>
            <a:ext cx="30929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dirty="0">
                <a:solidFill>
                  <a:srgbClr val="333F50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추진 전략 및 방법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0573BC-44DD-478B-B6AB-18A3FDB2EA78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A2EED7-9F55-4B69-9604-89DD8132C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666" y="4036802"/>
            <a:ext cx="9302514" cy="2200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AC55E1-4DDA-4581-A9FD-6F8E32978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158" y="1029193"/>
            <a:ext cx="3602282" cy="2805249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0D00C1D8-2B80-437B-A964-B56B961011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1FD3B3-06CA-4767-B848-DBF5D8762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700" y="889426"/>
            <a:ext cx="3532125" cy="3147376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381447-BAC6-40F2-A509-BEB731DADFEF}"/>
              </a:ext>
            </a:extLst>
          </p:cNvPr>
          <p:cNvSpPr/>
          <p:nvPr/>
        </p:nvSpPr>
        <p:spPr>
          <a:xfrm>
            <a:off x="2485895" y="1381760"/>
            <a:ext cx="738889" cy="213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F26A1C3-7693-4AE5-85F4-2CD7B2CB167C}"/>
              </a:ext>
            </a:extLst>
          </p:cNvPr>
          <p:cNvSpPr/>
          <p:nvPr/>
        </p:nvSpPr>
        <p:spPr>
          <a:xfrm>
            <a:off x="2485894" y="2087454"/>
            <a:ext cx="738889" cy="213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84A201E-E051-421D-8C1A-A74F734A5FAF}"/>
              </a:ext>
            </a:extLst>
          </p:cNvPr>
          <p:cNvSpPr/>
          <p:nvPr/>
        </p:nvSpPr>
        <p:spPr>
          <a:xfrm>
            <a:off x="2485894" y="2574872"/>
            <a:ext cx="738889" cy="213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78A1336-3AC2-42EB-8BD2-D2D4AC452DDD}"/>
              </a:ext>
            </a:extLst>
          </p:cNvPr>
          <p:cNvSpPr/>
          <p:nvPr/>
        </p:nvSpPr>
        <p:spPr>
          <a:xfrm>
            <a:off x="5793105" y="5693552"/>
            <a:ext cx="626745" cy="360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62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2633</TotalTime>
  <Words>695</Words>
  <Application>Microsoft Office PowerPoint</Application>
  <PresentationFormat>와이드스크린</PresentationFormat>
  <Paragraphs>235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에스코어 드림 4 Regular</vt:lpstr>
      <vt:lpstr>Arial</vt:lpstr>
      <vt:lpstr>이사만루체 Medium</vt:lpstr>
      <vt:lpstr>Calibri</vt:lpstr>
      <vt:lpstr>엘리스 디지털배움체</vt:lpstr>
      <vt:lpstr>에스코어 드림 8 Heavy</vt:lpstr>
      <vt:lpstr>에스코어 드림 5 Medium</vt:lpstr>
      <vt:lpstr>Calibri Light</vt:lpstr>
      <vt:lpstr>이사만루체 Light</vt:lpstr>
      <vt:lpstr>에스코어 드림 6 Bold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김민영</dc:creator>
  <cp:lastModifiedBy>MINYOUNGKIM</cp:lastModifiedBy>
  <cp:revision>178</cp:revision>
  <dcterms:created xsi:type="dcterms:W3CDTF">2021-03-10T14:46:57Z</dcterms:created>
  <dcterms:modified xsi:type="dcterms:W3CDTF">2021-07-14T07:17:42Z</dcterms:modified>
</cp:coreProperties>
</file>